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0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64" r:id="rId4"/>
    <p:sldId id="258" r:id="rId5"/>
    <p:sldId id="259" r:id="rId6"/>
    <p:sldId id="260" r:id="rId7"/>
    <p:sldId id="348" r:id="rId8"/>
    <p:sldId id="261" r:id="rId9"/>
    <p:sldId id="311" r:id="rId10"/>
    <p:sldId id="308" r:id="rId11"/>
    <p:sldId id="346" r:id="rId12"/>
    <p:sldId id="312" r:id="rId13"/>
    <p:sldId id="313" r:id="rId14"/>
    <p:sldId id="314" r:id="rId15"/>
    <p:sldId id="315" r:id="rId16"/>
    <p:sldId id="316" r:id="rId17"/>
    <p:sldId id="317" r:id="rId18"/>
    <p:sldId id="319" r:id="rId19"/>
    <p:sldId id="320" r:id="rId20"/>
    <p:sldId id="321" r:id="rId21"/>
    <p:sldId id="322" r:id="rId22"/>
    <p:sldId id="323" r:id="rId23"/>
    <p:sldId id="325" r:id="rId24"/>
    <p:sldId id="352" r:id="rId25"/>
    <p:sldId id="326" r:id="rId26"/>
    <p:sldId id="327" r:id="rId27"/>
    <p:sldId id="328" r:id="rId28"/>
    <p:sldId id="351" r:id="rId29"/>
    <p:sldId id="329" r:id="rId30"/>
    <p:sldId id="330" r:id="rId31"/>
    <p:sldId id="331" r:id="rId32"/>
    <p:sldId id="332" r:id="rId33"/>
    <p:sldId id="333" r:id="rId34"/>
    <p:sldId id="335" r:id="rId35"/>
    <p:sldId id="336" r:id="rId36"/>
    <p:sldId id="339" r:id="rId37"/>
    <p:sldId id="349" r:id="rId38"/>
    <p:sldId id="278" r:id="rId39"/>
    <p:sldId id="279" r:id="rId40"/>
    <p:sldId id="280" r:id="rId41"/>
    <p:sldId id="281" r:id="rId42"/>
    <p:sldId id="282" r:id="rId43"/>
    <p:sldId id="284" r:id="rId44"/>
    <p:sldId id="285" r:id="rId45"/>
    <p:sldId id="350" r:id="rId46"/>
    <p:sldId id="286" r:id="rId47"/>
    <p:sldId id="287" r:id="rId48"/>
    <p:sldId id="288" r:id="rId49"/>
    <p:sldId id="347" r:id="rId50"/>
    <p:sldId id="353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DDFA1-BFB2-4930-BA8D-18A1E7D0DDE5}" type="datetimeFigureOut">
              <a:rPr lang="en-US" smtClean="0"/>
              <a:pPr/>
              <a:t>24-Jan-10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D5635-6220-4946-9FC4-AF2B3BC7B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4ECA667-1FC2-4FFB-94FB-4863644BD625}" type="datetimeFigureOut">
              <a:rPr lang="en-US"/>
              <a:pPr>
                <a:defRPr/>
              </a:pPr>
              <a:t>24-Jan-10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F04B8B-D80A-46E7-9CA0-C475A9B95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A4FA85-4A4C-45F4-8595-3AB81F012F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C40C8012-451A-4CF4-8947-7CA737F99B36}" type="slidenum">
              <a:rPr lang="en-US"/>
              <a:pPr/>
              <a:t>34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B9490E86-46F5-49B0-9389-66FDCCB8FD38}" type="slidenum">
              <a:rPr lang="en-US"/>
              <a:pPr/>
              <a:t>35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F593ABC0-1A71-424C-BDEE-0D5ADBE50D9A}" type="slidenum">
              <a:rPr lang="en-US"/>
              <a:pPr/>
              <a:t>36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9922" tIns="44961" rIns="89922" bIns="44961"/>
          <a:lstStyle/>
          <a:p>
            <a:fld id="{5F6A1000-7669-4DFC-912F-6314A37F6AED}" type="slidenum">
              <a:rPr lang="en-US"/>
              <a:pPr/>
              <a:t>3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82" y="4344378"/>
            <a:ext cx="5030237" cy="4115973"/>
          </a:xfrm>
          <a:noFill/>
          <a:ln/>
        </p:spPr>
        <p:txBody>
          <a:bodyPr lIns="89906" tIns="44952" rIns="89906" bIns="44952"/>
          <a:lstStyle/>
          <a:p>
            <a:pPr defTabSz="883609">
              <a:spcBef>
                <a:spcPct val="0"/>
              </a:spcBef>
            </a:pPr>
            <a:endParaRPr lang="en-GB" sz="24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F04B8B-D80A-46E7-9CA0-C475A9B95D5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9DC1428A-B5FE-468A-99FB-E2DE37CFC536}" type="slidenum">
              <a:rPr lang="en-US"/>
              <a:pPr/>
              <a:t>10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94FBAC65-EC05-4E51-A7B4-7C1D46384ACF}" type="slidenum">
              <a:rPr lang="en-US"/>
              <a:pPr/>
              <a:t>29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DF69852F-C863-4A20-B523-6473BABFA3FF}" type="slidenum">
              <a:rPr lang="en-US"/>
              <a:pPr/>
              <a:t>30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D0BF9196-26A2-4816-B21B-6206AAD6092C}" type="slidenum">
              <a:rPr lang="en-US"/>
              <a:pPr/>
              <a:t>31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1E4A5DEF-1CDF-4190-BB0D-C7A36255DFDF}" type="slidenum">
              <a:rPr lang="en-US"/>
              <a:pPr/>
              <a:t>32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88587" tIns="44294" rIns="88587" bIns="44294"/>
          <a:lstStyle/>
          <a:p>
            <a:fld id="{0AFF0125-0D79-43DD-98C2-266D25C1EFB3}" type="slidenum">
              <a:rPr lang="en-US"/>
              <a:pPr/>
              <a:t>33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88587" tIns="44294" rIns="88587" bIns="44294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44355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5" name="Picture 14" descr="Instruction set logo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65112"/>
            <a:ext cx="54006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3634211"/>
            <a:ext cx="8458200" cy="1222375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2667000"/>
            <a:ext cx="8458200" cy="914400"/>
          </a:xfrm>
        </p:spPr>
        <p:txBody>
          <a:bodyPr anchor="b"/>
          <a:lstStyle>
            <a:lvl1pPr marL="0" indent="0" algn="ctr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14"/>
          <p:cNvSpPr>
            <a:spLocks noGrp="1"/>
          </p:cNvSpPr>
          <p:nvPr>
            <p:ph type="sldNum" sz="quarter" idx="10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3FB6C07-B374-45EC-8C5D-7E9FDB74A92B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1BDF0-246B-4904-A07F-75F86BA9B017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BDE4B-F60A-49EA-AA03-4A0DC6879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F9D71-28CF-40F4-91D6-5ADC56717932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9B6B-DA57-4EAB-B397-D4365095F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Instruction-Set-Logo-mali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81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xfrm>
            <a:off x="3200400" y="6324600"/>
            <a:ext cx="2514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BAEEC-F8B9-4997-91A2-4671FDA2AC96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04800" y="6324600"/>
            <a:ext cx="2895600" cy="2889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324600"/>
            <a:ext cx="758825" cy="24765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769352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AED0-C03A-498D-A84A-17C32B4A8A15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4538-A8D8-4EF0-A564-06099396D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200" y="1316037"/>
            <a:ext cx="42703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6D868-82F1-467B-B859-3D695C2ABE30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1979-E1E8-4504-AE40-D5139539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769352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7E180-4202-48AB-BBE6-37C48692799A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3128-EBFD-44ED-8AEE-66ED6BDC0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E15A-109E-4024-A380-6C6D0D9D70B2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7DEE4-A81F-4FA8-BB70-8C7E9E81E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95E9E-142E-4760-9631-4A091436029B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E77F9-961A-4AA8-A893-16FE31542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EBB42-4FE7-48DC-8BE0-8EF4D7AA32F4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7C8BE-2EAD-4A35-9BBE-C2BEEFA83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855B2-1655-48FD-AEB8-81172976FE15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C786B-990C-49A6-BA88-458E03689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3657600" y="63246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A32160-43DA-4723-8AFB-6C6DA40D4DF6}" type="datetime4">
              <a:rPr lang="sr-Latn-RS" smtClean="0"/>
              <a:pPr>
                <a:defRPr/>
              </a:pPr>
              <a:t>24. januar 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04800" y="6324600"/>
            <a:ext cx="3352800" cy="2889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324600"/>
            <a:ext cx="762000" cy="24447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EEA0C9-D872-4D08-839E-2BAADED8C8EB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/50</a:t>
            </a:r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77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2" r:id="rId3"/>
    <p:sldLayoutId id="2147483698" r:id="rId4"/>
    <p:sldLayoutId id="2147483693" r:id="rId5"/>
    <p:sldLayoutId id="2147483699" r:id="rId6"/>
    <p:sldLayoutId id="2147483700" r:id="rId7"/>
    <p:sldLayoutId id="2147483701" r:id="rId8"/>
    <p:sldLayoutId id="2147483702" r:id="rId9"/>
    <p:sldLayoutId id="2147483694" r:id="rId10"/>
    <p:sldLayoutId id="214748370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mailto:zdravko@instructionset.rs" TargetMode="External"/><Relationship Id="rId2" Type="http://schemas.openxmlformats.org/officeDocument/2006/relationships/hyperlink" Target="http://www.instructionset.r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WEB MINING</a:t>
            </a:r>
            <a:br>
              <a:rPr lang="en-US" smtClean="0"/>
            </a:b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err="1" smtClean="0"/>
              <a:t>Zdravko</a:t>
            </a:r>
            <a:r>
              <a:rPr lang="en-US" b="1" smtClean="0"/>
              <a:t> </a:t>
            </a:r>
            <a:r>
              <a:rPr lang="en-US" b="1" err="1" smtClean="0"/>
              <a:t>Nedi</a:t>
            </a:r>
            <a:r>
              <a:rPr lang="sr-Latn-RS" b="1" smtClean="0"/>
              <a:t>ć</a:t>
            </a:r>
            <a:endParaRPr lang="en-US" b="1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000" err="1" smtClean="0"/>
              <a:t>zdravko@instructionset.rs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INFORMATION RETRIEVAL (II)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620000" cy="4876800"/>
          </a:xfrm>
        </p:spPr>
        <p:txBody>
          <a:bodyPr/>
          <a:lstStyle/>
          <a:p>
            <a:pPr eaLnBrk="1" hangingPunct="1"/>
            <a:r>
              <a:rPr lang="en-US" sz="2800" smtClean="0"/>
              <a:t>Information Retrieval</a:t>
            </a:r>
          </a:p>
          <a:p>
            <a:pPr lvl="1" eaLnBrk="1" hangingPunct="1"/>
            <a:r>
              <a:rPr lang="en-US" sz="2400" smtClean="0"/>
              <a:t>Types of Systems, Documents, Tasks</a:t>
            </a:r>
          </a:p>
          <a:p>
            <a:pPr lvl="1" eaLnBrk="1" hangingPunct="1"/>
            <a:r>
              <a:rPr lang="en-US" sz="2400" smtClean="0"/>
              <a:t>Evaluation: Precision, Recall</a:t>
            </a:r>
          </a:p>
          <a:p>
            <a:pPr eaLnBrk="1" hangingPunct="1"/>
            <a:r>
              <a:rPr lang="en-US" sz="2800" smtClean="0"/>
              <a:t>Search Engines (Google)</a:t>
            </a:r>
          </a:p>
          <a:p>
            <a:pPr lvl="1" eaLnBrk="1" hangingPunct="1"/>
            <a:r>
              <a:rPr lang="en-US" sz="2400" smtClean="0"/>
              <a:t>Architecture</a:t>
            </a:r>
          </a:p>
          <a:p>
            <a:pPr lvl="1" eaLnBrk="1" hangingPunct="1"/>
            <a:r>
              <a:rPr lang="en-US" sz="2400" smtClean="0"/>
              <a:t>Web Crawling</a:t>
            </a:r>
          </a:p>
          <a:p>
            <a:pPr lvl="1" eaLnBrk="1" hangingPunct="1"/>
            <a:r>
              <a:rPr lang="en-US" sz="2400" smtClean="0"/>
              <a:t>Query Processing</a:t>
            </a:r>
          </a:p>
          <a:p>
            <a:pPr lvl="2" eaLnBrk="1" hangingPunct="1"/>
            <a:r>
              <a:rPr lang="en-US" sz="2000" smtClean="0"/>
              <a:t>Inverted Indexes</a:t>
            </a:r>
          </a:p>
          <a:p>
            <a:pPr lvl="2" eaLnBrk="1" hangingPunct="1"/>
            <a:r>
              <a:rPr lang="en-US" sz="2000" smtClean="0"/>
              <a:t>PageRank (!)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10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InfoRetrieval02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590800"/>
            <a:ext cx="3627120" cy="3472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types of IR systems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Pages</a:t>
            </a:r>
          </a:p>
          <a:p>
            <a:pPr eaLnBrk="1" hangingPunct="1"/>
            <a:r>
              <a:rPr lang="en-US" smtClean="0"/>
              <a:t>Full text documents</a:t>
            </a:r>
          </a:p>
          <a:p>
            <a:pPr eaLnBrk="1" hangingPunct="1"/>
            <a:r>
              <a:rPr lang="en-US" smtClean="0"/>
              <a:t>Bibliographies</a:t>
            </a:r>
          </a:p>
          <a:p>
            <a:pPr eaLnBrk="1" hangingPunct="1"/>
            <a:r>
              <a:rPr lang="en-US" smtClean="0"/>
              <a:t>Distributed variations</a:t>
            </a:r>
          </a:p>
          <a:p>
            <a:pPr lvl="1" eaLnBrk="1" hangingPunct="1"/>
            <a:r>
              <a:rPr lang="en-US" smtClean="0"/>
              <a:t>Metasearch</a:t>
            </a:r>
          </a:p>
          <a:p>
            <a:pPr lvl="1" eaLnBrk="1" hangingPunct="1"/>
            <a:r>
              <a:rPr lang="en-US" smtClean="0"/>
              <a:t>Virtual document collections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11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Documents in IR Systems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Hyperlinked or not</a:t>
            </a:r>
          </a:p>
          <a:p>
            <a:pPr eaLnBrk="1" hangingPunct="1"/>
            <a:r>
              <a:rPr lang="en-US" sz="2400" smtClean="0"/>
              <a:t>Format</a:t>
            </a:r>
          </a:p>
          <a:p>
            <a:pPr lvl="1" eaLnBrk="1" hangingPunct="1"/>
            <a:r>
              <a:rPr lang="en-US" sz="2000" smtClean="0"/>
              <a:t>HTML</a:t>
            </a:r>
          </a:p>
          <a:p>
            <a:pPr lvl="1" eaLnBrk="1" hangingPunct="1"/>
            <a:r>
              <a:rPr lang="en-US" sz="2000" smtClean="0"/>
              <a:t>PDF</a:t>
            </a:r>
          </a:p>
          <a:p>
            <a:pPr lvl="1" eaLnBrk="1" hangingPunct="1"/>
            <a:r>
              <a:rPr lang="en-US" sz="2000" smtClean="0"/>
              <a:t>Word Processed</a:t>
            </a:r>
          </a:p>
          <a:p>
            <a:pPr lvl="1" eaLnBrk="1" hangingPunct="1"/>
            <a:r>
              <a:rPr lang="en-US" sz="2000" smtClean="0"/>
              <a:t>Scanned OCR</a:t>
            </a:r>
          </a:p>
          <a:p>
            <a:pPr eaLnBrk="1" hangingPunct="1"/>
            <a:r>
              <a:rPr lang="en-US" sz="2400" smtClean="0"/>
              <a:t>Type</a:t>
            </a:r>
          </a:p>
          <a:p>
            <a:pPr lvl="1" eaLnBrk="1" hangingPunct="1"/>
            <a:r>
              <a:rPr lang="en-US" sz="2000" smtClean="0"/>
              <a:t>Text</a:t>
            </a:r>
          </a:p>
          <a:p>
            <a:pPr lvl="1" eaLnBrk="1" hangingPunct="1"/>
            <a:r>
              <a:rPr lang="en-US" sz="2000" smtClean="0"/>
              <a:t>Multimedia</a:t>
            </a:r>
          </a:p>
          <a:p>
            <a:pPr lvl="1" eaLnBrk="1" hangingPunct="1"/>
            <a:r>
              <a:rPr lang="en-US" sz="2000" smtClean="0"/>
              <a:t>Semistructured, e.g., XML</a:t>
            </a:r>
          </a:p>
          <a:p>
            <a:pPr eaLnBrk="1" hangingPunct="1"/>
            <a:r>
              <a:rPr lang="en-US" sz="2400" smtClean="0"/>
              <a:t>Static or Dynamic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12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tasks in IR systems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Find </a:t>
            </a:r>
          </a:p>
          <a:p>
            <a:pPr lvl="1" eaLnBrk="1" hangingPunct="1"/>
            <a:r>
              <a:rPr lang="en-US" sz="2400" smtClean="0"/>
              <a:t>an overview</a:t>
            </a:r>
          </a:p>
          <a:p>
            <a:pPr lvl="1" eaLnBrk="1" hangingPunct="1"/>
            <a:r>
              <a:rPr lang="en-US" sz="2400" smtClean="0"/>
              <a:t>a fact/answer a question</a:t>
            </a:r>
          </a:p>
          <a:p>
            <a:pPr lvl="1" eaLnBrk="1" hangingPunct="1"/>
            <a:r>
              <a:rPr lang="en-US" sz="2400" smtClean="0"/>
              <a:t>comprehensive information</a:t>
            </a:r>
          </a:p>
          <a:p>
            <a:pPr lvl="1" eaLnBrk="1" hangingPunct="1"/>
            <a:r>
              <a:rPr lang="en-US" sz="2400" smtClean="0"/>
              <a:t> a known item (document, page or site)</a:t>
            </a:r>
          </a:p>
          <a:p>
            <a:pPr lvl="1" eaLnBrk="1" hangingPunct="1"/>
            <a:r>
              <a:rPr lang="en-US" sz="2400" smtClean="0"/>
              <a:t>a site to execute a transaction (e.g., buy a book, download a file)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13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Evaluation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How can we evaluate </a:t>
            </a:r>
            <a:r>
              <a:rPr lang="en-US" sz="2800" b="1" i="1" smtClean="0"/>
              <a:t>performance</a:t>
            </a:r>
            <a:r>
              <a:rPr lang="en-US" sz="2800" smtClean="0"/>
              <a:t> of an IR system?</a:t>
            </a:r>
          </a:p>
          <a:p>
            <a:pPr lvl="1" eaLnBrk="1" hangingPunct="1"/>
            <a:r>
              <a:rPr lang="en-US" sz="2400" smtClean="0"/>
              <a:t>System perspective</a:t>
            </a:r>
          </a:p>
          <a:p>
            <a:pPr lvl="1" eaLnBrk="1" hangingPunct="1"/>
            <a:r>
              <a:rPr lang="en-US" sz="2400" smtClean="0"/>
              <a:t>User perspective</a:t>
            </a:r>
          </a:p>
          <a:p>
            <a:pPr eaLnBrk="1" hangingPunct="1"/>
            <a:r>
              <a:rPr lang="en-US" sz="2800" smtClean="0"/>
              <a:t>User perspective: Relevance</a:t>
            </a:r>
          </a:p>
          <a:p>
            <a:pPr lvl="1" eaLnBrk="1" hangingPunct="1"/>
            <a:r>
              <a:rPr lang="en-US" sz="2400" smtClean="0"/>
              <a:t>(How well) does a document satisfy a user's need?</a:t>
            </a:r>
          </a:p>
          <a:p>
            <a:pPr eaLnBrk="1" hangingPunct="1"/>
            <a:r>
              <a:rPr lang="en-US" sz="2800" smtClean="0"/>
              <a:t>Ideally, an IR system will retrieve exactly those items that satisfy the user's needs, </a:t>
            </a:r>
            <a:r>
              <a:rPr lang="en-US" sz="2800" b="1" smtClean="0"/>
              <a:t>no more, no less</a:t>
            </a:r>
            <a:r>
              <a:rPr lang="en-US" sz="2800" smtClean="0"/>
              <a:t>.</a:t>
            </a:r>
          </a:p>
          <a:p>
            <a:pPr eaLnBrk="1" hangingPunct="1"/>
            <a:r>
              <a:rPr lang="en-US" sz="2800" smtClean="0"/>
              <a:t>More: wastes user's time</a:t>
            </a:r>
          </a:p>
          <a:p>
            <a:pPr eaLnBrk="1" hangingPunct="1"/>
            <a:r>
              <a:rPr lang="en-US" sz="2800" smtClean="0"/>
              <a:t>Less: user misses valuable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14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153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In response to a user’s query: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The IR system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</a:t>
            </a:r>
            <a:r>
              <a:rPr lang="en-US" sz="2800" smtClean="0">
                <a:solidFill>
                  <a:schemeClr val="accent1"/>
                </a:solidFill>
              </a:rPr>
              <a:t>T</a:t>
            </a:r>
            <a:r>
              <a:rPr lang="en-US" sz="2800" smtClean="0"/>
              <a:t>rieves a set of documents </a:t>
            </a:r>
            <a:r>
              <a:rPr lang="en-US" sz="2800" smtClean="0">
                <a:solidFill>
                  <a:schemeClr val="accent1"/>
                </a:solidFill>
              </a:rPr>
              <a:t>T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The user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knows the set of re</a:t>
            </a:r>
            <a:r>
              <a:rPr lang="en-US" sz="2800" smtClean="0">
                <a:solidFill>
                  <a:schemeClr val="accent1"/>
                </a:solidFill>
              </a:rPr>
              <a:t>L</a:t>
            </a:r>
            <a:r>
              <a:rPr lang="en-US" sz="2800" smtClean="0"/>
              <a:t>evant documents </a:t>
            </a:r>
            <a:r>
              <a:rPr lang="en-US" sz="2800" smtClean="0">
                <a:solidFill>
                  <a:schemeClr val="accent1"/>
                </a:solidFill>
              </a:rPr>
              <a:t>L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|X| denotes the number of documents in 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i="1" smtClean="0"/>
              <a:t>Ideally, </a:t>
            </a:r>
            <a:r>
              <a:rPr lang="en-US" sz="2400" smtClean="0">
                <a:solidFill>
                  <a:schemeClr val="accent1"/>
                </a:solidFill>
              </a:rPr>
              <a:t>T = L</a:t>
            </a:r>
            <a:r>
              <a:rPr lang="en-US" sz="2400" i="1" smtClean="0"/>
              <a:t>, no more (no junk), no less(no missing)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15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mageye.jp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tretch>
            <a:fillRect/>
          </a:stretch>
        </p:blipFill>
        <p:spPr>
          <a:xfrm>
            <a:off x="5943600" y="304800"/>
            <a:ext cx="2811971" cy="3035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The big picture</a:t>
            </a:r>
          </a:p>
        </p:txBody>
      </p:sp>
      <p:sp>
        <p:nvSpPr>
          <p:cNvPr id="10243" name="Oval 4"/>
          <p:cNvSpPr>
            <a:spLocks noChangeArrowheads="1"/>
          </p:cNvSpPr>
          <p:nvPr/>
        </p:nvSpPr>
        <p:spPr bwMode="auto">
          <a:xfrm>
            <a:off x="1219200" y="2209800"/>
            <a:ext cx="43434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Oval 5"/>
          <p:cNvSpPr>
            <a:spLocks noChangeArrowheads="1"/>
          </p:cNvSpPr>
          <p:nvPr/>
        </p:nvSpPr>
        <p:spPr bwMode="auto">
          <a:xfrm>
            <a:off x="3429000" y="2209800"/>
            <a:ext cx="43434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2514600" y="2743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743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</a:t>
            </a:r>
            <a:r>
              <a:rPr lang="en-US">
                <a:sym typeface="Symbol" pitchFamily="18" charset="2"/>
              </a:rPr>
              <a:t></a:t>
            </a:r>
            <a:r>
              <a:rPr lang="en-US"/>
              <a:t>L</a:t>
            </a: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6172200" y="2743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838200" y="1411069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Retrieved</a:t>
            </a:r>
            <a:r>
              <a:rPr lang="en-US" smtClean="0"/>
              <a:t>,</a:t>
            </a:r>
            <a:br>
              <a:rPr lang="en-US" smtClean="0"/>
            </a:br>
            <a:r>
              <a:rPr lang="en-US" smtClean="0"/>
              <a:t>Not </a:t>
            </a:r>
            <a:r>
              <a:rPr lang="en-US"/>
              <a:t>Relevant = </a:t>
            </a:r>
            <a:r>
              <a:rPr lang="en-US">
                <a:solidFill>
                  <a:srgbClr val="FF0000"/>
                </a:solidFill>
              </a:rPr>
              <a:t>Junk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5486400" y="1411069"/>
            <a:ext cx="297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Relevant,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Not </a:t>
            </a:r>
            <a:r>
              <a:rPr lang="en-US"/>
              <a:t>Retrieved = </a:t>
            </a:r>
            <a:r>
              <a:rPr lang="en-US">
                <a:solidFill>
                  <a:srgbClr val="FF0000"/>
                </a:solidFill>
              </a:rPr>
              <a:t>Missing</a:t>
            </a:r>
          </a:p>
        </p:txBody>
      </p:sp>
      <p:sp>
        <p:nvSpPr>
          <p:cNvPr id="10250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3962400"/>
            <a:ext cx="4114800" cy="2133600"/>
          </a:xfrm>
          <a:noFill/>
        </p:spPr>
        <p:txBody>
          <a:bodyPr/>
          <a:lstStyle/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Precision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= fraction of retrieved items that were relevant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=1 if all retrieved items were relevant</a:t>
            </a:r>
          </a:p>
        </p:txBody>
      </p:sp>
      <p:sp>
        <p:nvSpPr>
          <p:cNvPr id="10251" name="Rectangle 12"/>
          <p:cNvSpPr>
            <a:spLocks noChangeArrowheads="1"/>
          </p:cNvSpPr>
          <p:nvPr/>
        </p:nvSpPr>
        <p:spPr bwMode="auto">
          <a:xfrm>
            <a:off x="4800600" y="39624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smtClean="0">
                <a:latin typeface="+mn-lt"/>
              </a:rPr>
              <a:t>Recall</a:t>
            </a:r>
            <a:endParaRPr lang="en-US" sz="240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+mn-lt"/>
              </a:rPr>
              <a:t>= fraction of relevant items that were retrieved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+mn-lt"/>
              </a:rPr>
              <a:t>=1 if all the relevant items were retrieved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16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Context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Precision, Recall were created for IR systems that retrieved from a </a:t>
            </a:r>
            <a:r>
              <a:rPr lang="en-US" sz="2800" b="1" smtClean="0">
                <a:solidFill>
                  <a:schemeClr val="tx1"/>
                </a:solidFill>
              </a:rPr>
              <a:t>small</a:t>
            </a:r>
            <a:r>
              <a:rPr lang="en-US" sz="2800" smtClean="0"/>
              <a:t> set of items.</a:t>
            </a:r>
          </a:p>
          <a:p>
            <a:pPr eaLnBrk="1" hangingPunct="1"/>
            <a:r>
              <a:rPr lang="en-US" sz="2800" smtClean="0"/>
              <a:t>In that case one could calculate T and L.</a:t>
            </a:r>
          </a:p>
          <a:p>
            <a:pPr eaLnBrk="1" hangingPunct="1"/>
            <a:r>
              <a:rPr lang="en-US" sz="2800" smtClean="0"/>
              <a:t>Web search engines do not fit this model well; T and L are </a:t>
            </a:r>
            <a:r>
              <a:rPr lang="en-US" sz="2800" b="1" smtClean="0">
                <a:solidFill>
                  <a:schemeClr val="tx1"/>
                </a:solidFill>
              </a:rPr>
              <a:t>huge</a:t>
            </a:r>
            <a:r>
              <a:rPr lang="en-US" sz="2800" smtClean="0"/>
              <a:t>.</a:t>
            </a:r>
          </a:p>
          <a:p>
            <a:pPr eaLnBrk="1" hangingPunct="1"/>
            <a:r>
              <a:rPr lang="en-US" sz="2800" i="1" smtClean="0"/>
              <a:t>Recall does not make sense in this model, but we can apply the definition of </a:t>
            </a:r>
            <a:r>
              <a:rPr lang="en-US" sz="2800" b="1" i="1" smtClean="0"/>
              <a:t>“precision@10”, </a:t>
            </a:r>
            <a:r>
              <a:rPr lang="en-US" sz="2800" i="1" smtClean="0"/>
              <a:t>measuring the fraction of relevant items that were retrieved among the first 10 displayed (generally </a:t>
            </a:r>
            <a:r>
              <a:rPr lang="en-US" sz="2800" b="1" i="1" smtClean="0"/>
              <a:t>precision@N</a:t>
            </a:r>
            <a:r>
              <a:rPr lang="en-US" sz="2800" i="1" smtClean="0"/>
              <a:t>)</a:t>
            </a:r>
            <a:r>
              <a:rPr lang="en-US" sz="2800" b="1" i="1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17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Search Engine Architecture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22438"/>
            <a:ext cx="86868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How often do you </a:t>
            </a:r>
            <a:r>
              <a:rPr lang="en-US" sz="2800" smtClean="0">
                <a:solidFill>
                  <a:schemeClr val="tx1"/>
                </a:solidFill>
              </a:rPr>
              <a:t>google</a:t>
            </a:r>
            <a:r>
              <a:rPr lang="en-US" sz="2800" smtClean="0"/>
              <a:t>?</a:t>
            </a:r>
          </a:p>
          <a:p>
            <a:pPr eaLnBrk="1" hangingPunct="1"/>
            <a:r>
              <a:rPr lang="en-US" sz="2800" smtClean="0"/>
              <a:t>What happens when you google?</a:t>
            </a:r>
          </a:p>
          <a:p>
            <a:pPr eaLnBrk="1" hangingPunct="1"/>
            <a:r>
              <a:rPr lang="en-US" sz="2800" smtClean="0"/>
              <a:t>Average time: </a:t>
            </a:r>
            <a:r>
              <a:rPr lang="en-US" sz="2800" b="1" smtClean="0">
                <a:solidFill>
                  <a:schemeClr val="tx1"/>
                </a:solidFill>
              </a:rPr>
              <a:t>half</a:t>
            </a:r>
            <a:r>
              <a:rPr lang="en-US" sz="2800" smtClean="0"/>
              <a:t> a second</a:t>
            </a:r>
          </a:p>
          <a:p>
            <a:pPr eaLnBrk="1" hangingPunct="1"/>
            <a:r>
              <a:rPr lang="en-US" sz="2800" smtClean="0"/>
              <a:t>We need a </a:t>
            </a:r>
            <a:r>
              <a:rPr lang="en-US" sz="2800" b="1" smtClean="0">
                <a:solidFill>
                  <a:schemeClr val="tx1"/>
                </a:solidFill>
              </a:rPr>
              <a:t>crawler</a:t>
            </a:r>
            <a:r>
              <a:rPr lang="en-US" sz="2800" smtClean="0"/>
              <a:t> to create the indexes and docs.</a:t>
            </a:r>
          </a:p>
          <a:p>
            <a:pPr lvl="1" eaLnBrk="1" hangingPunct="1"/>
            <a:r>
              <a:rPr lang="en-US" sz="2400" smtClean="0"/>
              <a:t>Notice that the web crawler creates the docs.</a:t>
            </a:r>
          </a:p>
          <a:p>
            <a:pPr lvl="1" eaLnBrk="1" hangingPunct="1"/>
            <a:r>
              <a:rPr lang="en-US" sz="2400" smtClean="0"/>
              <a:t>From the docs, the indexes are created and the docs are given ranks… (later in presentation)</a:t>
            </a:r>
          </a:p>
          <a:p>
            <a:pPr eaLnBrk="1" hangingPunct="1"/>
            <a:r>
              <a:rPr lang="en-US" sz="2800" b="1" i="1" smtClean="0">
                <a:solidFill>
                  <a:schemeClr val="tx1"/>
                </a:solidFill>
              </a:rPr>
              <a:t>Web Crawler Algorithm (WCA)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18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Crawler Algorithm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en-US" sz="2400" smtClean="0"/>
              <a:t>Input: Set of popular URLs S</a:t>
            </a:r>
          </a:p>
          <a:p>
            <a:pPr marL="457200" indent="-457200" eaLnBrk="1" hangingPunct="1"/>
            <a:r>
              <a:rPr lang="en-US" sz="2400" smtClean="0"/>
              <a:t>Output: Repository of visited 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web </a:t>
            </a:r>
            <a:r>
              <a:rPr lang="en-US" sz="2400" smtClean="0"/>
              <a:t>pages R</a:t>
            </a:r>
          </a:p>
          <a:p>
            <a:pPr marL="457200" indent="-457200" eaLnBrk="1" hangingPunct="1"/>
            <a:r>
              <a:rPr lang="en-US" sz="2400" smtClean="0"/>
              <a:t>Method: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400" smtClean="0"/>
              <a:t>If S is empty, end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400" smtClean="0"/>
              <a:t>Select page </a:t>
            </a:r>
            <a:r>
              <a:rPr lang="en-US" sz="2400" i="1" smtClean="0"/>
              <a:t>p</a:t>
            </a:r>
            <a:r>
              <a:rPr lang="en-US" sz="2400" smtClean="0"/>
              <a:t> from S to crawl, delete </a:t>
            </a:r>
            <a:r>
              <a:rPr lang="en-US" sz="2400" i="1" smtClean="0"/>
              <a:t>p</a:t>
            </a:r>
            <a:r>
              <a:rPr lang="en-US" sz="2400" smtClean="0"/>
              <a:t> from 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400" smtClean="0"/>
              <a:t>Get p* (page that p points to).  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400" smtClean="0"/>
              <a:t>If p* is in R, return to (1), </a:t>
            </a:r>
          </a:p>
          <a:p>
            <a:pPr marL="838200" lvl="1" indent="-381000" eaLnBrk="1" hangingPunct="1">
              <a:buFontTx/>
              <a:buChar char="•"/>
            </a:pPr>
            <a:r>
              <a:rPr lang="en-US" sz="2000" smtClean="0"/>
              <a:t>Else add p* to R, and add to S all outlinks from p* unless they are already in R or S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400" smtClean="0"/>
              <a:t>Return to step (1)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19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500px-WebCrawlerArchitecture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838200"/>
            <a:ext cx="4267201" cy="3260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What is Web Mining?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Web data mining </a:t>
            </a:r>
            <a:r>
              <a:rPr lang="en-US" sz="2400" smtClean="0"/>
              <a:t>- techniques to automatically discover </a:t>
            </a:r>
          </a:p>
          <a:p>
            <a:pPr>
              <a:buNone/>
            </a:pPr>
            <a:r>
              <a:rPr lang="en-US" sz="2400" smtClean="0"/>
              <a:t>and extract information from Web documents/services </a:t>
            </a:r>
          </a:p>
          <a:p>
            <a:pPr eaLnBrk="1" hangingPunct="1"/>
            <a:r>
              <a:rPr lang="en-US" sz="2800" b="1" smtClean="0"/>
              <a:t>Web mining research</a:t>
            </a:r>
          </a:p>
          <a:p>
            <a:pPr lvl="1" eaLnBrk="1" hangingPunct="1"/>
            <a:r>
              <a:rPr lang="en-US" sz="2400" smtClean="0"/>
              <a:t>Database (DB)                                                     </a:t>
            </a:r>
          </a:p>
          <a:p>
            <a:pPr lvl="1" eaLnBrk="1" hangingPunct="1"/>
            <a:r>
              <a:rPr lang="en-US" sz="2400" smtClean="0"/>
              <a:t>Information retrieval (IR)                                        </a:t>
            </a:r>
          </a:p>
          <a:p>
            <a:pPr lvl="1" eaLnBrk="1" hangingPunct="1"/>
            <a:r>
              <a:rPr lang="en-US" sz="2400" smtClean="0"/>
              <a:t>Machine learning (ML)       </a:t>
            </a:r>
          </a:p>
          <a:p>
            <a:pPr lvl="1" eaLnBrk="1" hangingPunct="1"/>
            <a:r>
              <a:rPr lang="en-US" sz="2400" smtClean="0"/>
              <a:t>Natural language processing (NLP)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WCA: Terminating Search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Limit the number of pages crawled</a:t>
            </a:r>
          </a:p>
          <a:p>
            <a:pPr lvl="1" eaLnBrk="1" hangingPunct="1"/>
            <a:r>
              <a:rPr lang="en-US" sz="2400" smtClean="0"/>
              <a:t>Total number of pages, or</a:t>
            </a:r>
          </a:p>
          <a:p>
            <a:pPr lvl="1" eaLnBrk="1" hangingPunct="1"/>
            <a:r>
              <a:rPr lang="en-US" sz="2400" smtClean="0"/>
              <a:t>Pages per site</a:t>
            </a:r>
          </a:p>
          <a:p>
            <a:pPr eaLnBrk="1" hangingPunct="1"/>
            <a:r>
              <a:rPr lang="en-US" sz="2800" smtClean="0"/>
              <a:t>Limit the depth of the crawl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20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WCA: Managing the Repository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Don't add duplicates to S</a:t>
            </a:r>
          </a:p>
          <a:p>
            <a:pPr lvl="1" eaLnBrk="1" hangingPunct="1"/>
            <a:r>
              <a:rPr lang="en-US" smtClean="0"/>
              <a:t>Need an index on S, probably hash</a:t>
            </a:r>
          </a:p>
          <a:p>
            <a:pPr eaLnBrk="1" hangingPunct="1"/>
            <a:r>
              <a:rPr lang="en-US" smtClean="0"/>
              <a:t>Don't add duplicates to R</a:t>
            </a:r>
          </a:p>
          <a:p>
            <a:pPr lvl="1" eaLnBrk="1" hangingPunct="1"/>
            <a:r>
              <a:rPr lang="en-US" smtClean="0"/>
              <a:t>Cannot happen since we search each URL only once?</a:t>
            </a:r>
          </a:p>
          <a:p>
            <a:pPr lvl="2" eaLnBrk="1" hangingPunct="1"/>
            <a:r>
              <a:rPr lang="en-US" smtClean="0"/>
              <a:t>A page can come from &gt;1 URL; </a:t>
            </a:r>
            <a:r>
              <a:rPr lang="en-US" b="1" smtClean="0"/>
              <a:t>mirror sites</a:t>
            </a:r>
          </a:p>
          <a:p>
            <a:pPr lvl="1" eaLnBrk="1" hangingPunct="1"/>
            <a:r>
              <a:rPr lang="en-US" smtClean="0"/>
              <a:t>So use </a:t>
            </a:r>
            <a:r>
              <a:rPr lang="en-US" b="1" smtClean="0"/>
              <a:t>hash table </a:t>
            </a:r>
            <a:r>
              <a:rPr lang="en-US" smtClean="0"/>
              <a:t>of pages in 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21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WCA: Select Next Page in S?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 use Random Search</a:t>
            </a:r>
          </a:p>
          <a:p>
            <a:pPr eaLnBrk="1" hangingPunct="1"/>
            <a:r>
              <a:rPr lang="en-US" smtClean="0"/>
              <a:t>Better: </a:t>
            </a:r>
            <a:r>
              <a:rPr lang="en-US" b="1" smtClean="0"/>
              <a:t>Most Important First</a:t>
            </a:r>
          </a:p>
          <a:p>
            <a:pPr lvl="1" eaLnBrk="1" hangingPunct="1"/>
            <a:r>
              <a:rPr lang="en-US" smtClean="0"/>
              <a:t>Can consider first set of pages to be most important</a:t>
            </a:r>
          </a:p>
          <a:p>
            <a:pPr lvl="2" eaLnBrk="1" hangingPunct="1"/>
            <a:r>
              <a:rPr lang="en-US" smtClean="0"/>
              <a:t>As pages are added, make them less important</a:t>
            </a:r>
          </a:p>
          <a:p>
            <a:pPr lvl="2" eaLnBrk="1" hangingPunct="1"/>
            <a:r>
              <a:rPr lang="en-US" smtClean="0"/>
              <a:t>Breadth first search</a:t>
            </a:r>
          </a:p>
          <a:p>
            <a:pPr lvl="1" eaLnBrk="1" hangingPunct="1"/>
            <a:r>
              <a:rPr lang="en-US" smtClean="0"/>
              <a:t>Can do a simplified PageRank calculation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22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Query Processing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Very different from structured data: no SQL, parser, optimizer</a:t>
            </a:r>
          </a:p>
          <a:p>
            <a:pPr eaLnBrk="1" hangingPunct="1"/>
            <a:r>
              <a:rPr lang="en-US" smtClean="0"/>
              <a:t>Input is boolean combination of keywords</a:t>
            </a:r>
          </a:p>
          <a:p>
            <a:pPr lvl="1" eaLnBrk="1" hangingPunct="1"/>
            <a:r>
              <a:rPr lang="en-US" smtClean="0"/>
              <a:t>data [and] base</a:t>
            </a:r>
          </a:p>
          <a:p>
            <a:pPr lvl="1" eaLnBrk="1" hangingPunct="1"/>
            <a:r>
              <a:rPr lang="en-US" smtClean="0"/>
              <a:t>data OR base</a:t>
            </a:r>
          </a:p>
          <a:p>
            <a:pPr eaLnBrk="1" hangingPunct="1"/>
            <a:r>
              <a:rPr lang="en-US" smtClean="0"/>
              <a:t>Google's goal is an engine that </a:t>
            </a:r>
            <a:r>
              <a:rPr lang="en-US" b="1" smtClean="0">
                <a:solidFill>
                  <a:schemeClr val="tx1"/>
                </a:solidFill>
              </a:rPr>
              <a:t>"understands exactly what you mean and gives you back exactly what you want 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23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Query Data</a:t>
            </a:r>
            <a:r>
              <a:rPr lang="en-US" smtClean="0"/>
              <a:t>	</a:t>
            </a:r>
            <a:endParaRPr lang="en-US" sz="160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75438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5380" name="AutoShape 4"/>
          <p:cNvSpPr>
            <a:spLocks noChangeArrowheads="1"/>
          </p:cNvSpPr>
          <p:nvPr/>
        </p:nvSpPr>
        <p:spPr bwMode="auto">
          <a:xfrm>
            <a:off x="6096000" y="2209800"/>
            <a:ext cx="2819400" cy="1447800"/>
          </a:xfrm>
          <a:prstGeom prst="wedgeRoundRectCallout">
            <a:avLst>
              <a:gd name="adj1" fmla="val -71676"/>
              <a:gd name="adj2" fmla="val 46708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Research Question:</a:t>
            </a:r>
          </a:p>
          <a:p>
            <a:pPr algn="ctr"/>
            <a:r>
              <a:rPr lang="en-US"/>
              <a:t>Predict the age and gender of an individual given their query history</a:t>
            </a:r>
          </a:p>
        </p:txBody>
      </p:sp>
      <p:sp>
        <p:nvSpPr>
          <p:cNvPr id="2405381" name="AutoShape 5"/>
          <p:cNvSpPr>
            <a:spLocks noChangeArrowheads="1"/>
          </p:cNvSpPr>
          <p:nvPr/>
        </p:nvSpPr>
        <p:spPr bwMode="auto">
          <a:xfrm>
            <a:off x="6172200" y="3962400"/>
            <a:ext cx="2743200" cy="1600200"/>
          </a:xfrm>
          <a:prstGeom prst="wedgeRoundRectCallout">
            <a:avLst>
              <a:gd name="adj1" fmla="val -69505"/>
              <a:gd name="adj2" fmla="val -62500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More difficult:</a:t>
            </a:r>
          </a:p>
          <a:p>
            <a:pPr algn="ctr"/>
            <a:r>
              <a:rPr lang="en-US"/>
              <a:t>Predict how many people are using one account, and their ages and genders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8800" y="1219200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(source: Dan Russell, Google)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24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5380" grpId="0" animBg="1"/>
      <p:bldP spid="240538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Inverted Indexes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1"/>
                </a:solidFill>
              </a:rPr>
              <a:t>When the crawl is complete, the search engine builds, for each and every word, an </a:t>
            </a:r>
            <a:r>
              <a:rPr lang="en-US" sz="2800" b="1" smtClean="0">
                <a:solidFill>
                  <a:schemeClr val="tx1"/>
                </a:solidFill>
              </a:rPr>
              <a:t>inverted index</a:t>
            </a:r>
            <a:r>
              <a:rPr lang="en-US" sz="280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1"/>
                </a:solidFill>
              </a:rPr>
              <a:t>An inverted index is a list of all documents containing that word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chemeClr val="tx1"/>
                </a:solidFill>
              </a:rPr>
              <a:t>The index may be a bit vector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chemeClr val="tx1"/>
                </a:solidFill>
              </a:rPr>
              <a:t>It may also contain the location(s) of the word in the document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tx1"/>
                </a:solidFill>
              </a:rPr>
              <a:t>Word: any word in any language, plus misspelling, </a:t>
            </a:r>
            <a:br>
              <a:rPr lang="en-US" sz="2800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>plus any sequence of characters </a:t>
            </a:r>
            <a:r>
              <a:rPr lang="en-US" sz="2800" smtClean="0">
                <a:solidFill>
                  <a:schemeClr val="tx1"/>
                </a:solidFill>
              </a:rPr>
              <a:t/>
            </a:r>
            <a:br>
              <a:rPr lang="en-US" sz="2800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>surrounded </a:t>
            </a:r>
            <a:r>
              <a:rPr lang="en-US" sz="2800" smtClean="0">
                <a:solidFill>
                  <a:schemeClr val="tx1"/>
                </a:solidFill>
              </a:rPr>
              <a:t>by punctuation!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sym typeface="Symbol" pitchFamily="18" charset="2"/>
              </a:rPr>
              <a:t></a:t>
            </a:r>
            <a:r>
              <a:rPr lang="en-US" sz="2000" smtClean="0">
                <a:solidFill>
                  <a:schemeClr val="tx1"/>
                </a:solidFill>
              </a:rPr>
              <a:t>Hundreds of millions of words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sym typeface="Symbol" pitchFamily="18" charset="2"/>
              </a:rPr>
              <a:t></a:t>
            </a:r>
            <a:r>
              <a:rPr lang="en-US" sz="2000" smtClean="0">
                <a:solidFill>
                  <a:schemeClr val="tx1"/>
                </a:solidFill>
              </a:rPr>
              <a:t>Farms of PCs to hold all this data</a:t>
            </a:r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25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index_format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4038600"/>
            <a:ext cx="3276600" cy="2249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Mechanics of Query Processing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Relevant inverted indexes are found</a:t>
            </a:r>
          </a:p>
          <a:p>
            <a:pPr marL="838200" lvl="1" indent="-381000" eaLnBrk="1" hangingPunct="1">
              <a:buFontTx/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Typically the indexes are in memory, otherwise this could take a full half second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mtClean="0">
                <a:solidFill>
                  <a:schemeClr val="tx1"/>
                </a:solidFill>
              </a:rPr>
              <a:t>If they are bit vectors, they are ANDed or ORed, then materialized, then lists are handled</a:t>
            </a:r>
          </a:p>
          <a:p>
            <a:pPr marL="457200" indent="-457200" eaLnBrk="1" hangingPunct="1"/>
            <a:r>
              <a:rPr lang="en-US" smtClean="0">
                <a:solidFill>
                  <a:schemeClr val="tx1"/>
                </a:solidFill>
              </a:rPr>
              <a:t>Result is many URLs.  </a:t>
            </a:r>
          </a:p>
          <a:p>
            <a:pPr marL="457200" indent="-457200" eaLnBrk="1" hangingPunct="1"/>
            <a:r>
              <a:rPr lang="en-US" smtClean="0">
                <a:solidFill>
                  <a:schemeClr val="tx1"/>
                </a:solidFill>
              </a:rPr>
              <a:t>Next step is to determine their rank so the highest ranked URLs can be delivered to the user.</a:t>
            </a:r>
          </a:p>
          <a:p>
            <a:pPr marL="457200" indent="-457200" eaLnBrk="1" hangingPunct="1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26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Ranking Pages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Indexes have returned pages.  Which ones are most relevant to you?</a:t>
            </a:r>
          </a:p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There are many criteria for ranking pages; here are some no-brainers (except !)</a:t>
            </a:r>
          </a:p>
          <a:p>
            <a:pPr lvl="1" eaLnBrk="1" hangingPunct="1"/>
            <a:r>
              <a:rPr lang="en-US" sz="2400" smtClean="0">
                <a:solidFill>
                  <a:schemeClr val="tx1"/>
                </a:solidFill>
              </a:rPr>
              <a:t>Presence of all words</a:t>
            </a:r>
          </a:p>
          <a:p>
            <a:pPr lvl="1" eaLnBrk="1" hangingPunct="1"/>
            <a:r>
              <a:rPr lang="en-US" sz="2400" smtClean="0">
                <a:solidFill>
                  <a:schemeClr val="tx1"/>
                </a:solidFill>
              </a:rPr>
              <a:t>All words close together</a:t>
            </a:r>
          </a:p>
          <a:p>
            <a:pPr lvl="1" eaLnBrk="1" hangingPunct="1"/>
            <a:r>
              <a:rPr lang="en-US" sz="2400" smtClean="0">
                <a:solidFill>
                  <a:schemeClr val="tx1"/>
                </a:solidFill>
              </a:rPr>
              <a:t>Words in important locations and formats on the page</a:t>
            </a:r>
          </a:p>
          <a:p>
            <a:pPr lvl="1" eaLnBrk="1" hangingPunct="1"/>
            <a:r>
              <a:rPr lang="en-US" sz="2400" smtClean="0">
                <a:solidFill>
                  <a:schemeClr val="tx1"/>
                </a:solidFill>
              </a:rPr>
              <a:t>Words near anchor text of links in reference pages</a:t>
            </a:r>
          </a:p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But the killer criteria is PageRank</a:t>
            </a:r>
          </a:p>
          <a:p>
            <a:pPr eaLnBrk="1" hangingPunct="1"/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27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PageRank</a:t>
            </a:r>
            <a:endParaRPr lang="en-AU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Introduced by Brin and Page (1998).</a:t>
            </a:r>
          </a:p>
          <a:p>
            <a:r>
              <a:rPr lang="en-US" sz="2800" smtClean="0"/>
              <a:t>Mine hyperlink structure of web to produce ‘global’ importance ranking of every web page.</a:t>
            </a:r>
          </a:p>
          <a:p>
            <a:r>
              <a:rPr lang="en-US" sz="2800" smtClean="0"/>
              <a:t>Used in Google Search Engine.</a:t>
            </a:r>
          </a:p>
          <a:p>
            <a:r>
              <a:rPr lang="en-US" sz="2800" smtClean="0"/>
              <a:t>Web search result is returned in the rank order.</a:t>
            </a:r>
          </a:p>
          <a:p>
            <a:r>
              <a:rPr lang="en-US" sz="2800" smtClean="0"/>
              <a:t>Treats link as like academic citation.</a:t>
            </a:r>
          </a:p>
          <a:p>
            <a:r>
              <a:rPr lang="en-US" sz="2800" smtClean="0">
                <a:solidFill>
                  <a:srgbClr val="990000"/>
                </a:solidFill>
              </a:rPr>
              <a:t>Assumption:</a:t>
            </a:r>
            <a:r>
              <a:rPr lang="en-US" sz="2800" smtClean="0"/>
              <a:t> Highly linked pages are more ‘</a:t>
            </a:r>
            <a:r>
              <a:rPr lang="en-US" sz="2800" smtClean="0">
                <a:solidFill>
                  <a:srgbClr val="990000"/>
                </a:solidFill>
              </a:rPr>
              <a:t>important’</a:t>
            </a:r>
            <a:r>
              <a:rPr lang="en-US" sz="2800" smtClean="0"/>
              <a:t> than pages with a few links.</a:t>
            </a:r>
          </a:p>
          <a:p>
            <a:endParaRPr lang="en-AU" sz="280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6C6C31-56E9-4EFF-847D-19AA06D3E15F}" type="slidenum">
              <a:rPr lang="en-AU" smtClean="0"/>
              <a:pPr/>
              <a:t>28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PageRank Intuition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7772400" cy="5029200"/>
          </a:xfrm>
        </p:spPr>
        <p:txBody>
          <a:bodyPr/>
          <a:lstStyle/>
          <a:p>
            <a:pPr marL="457200" indent="-457200" eaLnBrk="1" hangingPunct="1"/>
            <a:r>
              <a:rPr lang="en-US" sz="2000" smtClean="0"/>
              <a:t>You need to find a plumber.  How do you do it?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000" smtClean="0"/>
              <a:t>Call plumbers and talk to them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000" smtClean="0"/>
              <a:t>! Call friends and ask for plumber references</a:t>
            </a:r>
          </a:p>
          <a:p>
            <a:pPr marL="838200" lvl="1" indent="-381000" eaLnBrk="1" hangingPunct="1">
              <a:buFontTx/>
              <a:buChar char="•"/>
            </a:pPr>
            <a:r>
              <a:rPr lang="en-US" sz="1800" smtClean="0"/>
              <a:t>Then choose plumbers who have the most </a:t>
            </a:r>
            <a:endParaRPr lang="en-US" sz="1800" smtClean="0"/>
          </a:p>
          <a:p>
            <a:pPr marL="838200" lvl="1" indent="-381000" eaLnBrk="1" hangingPunct="1">
              <a:buNone/>
            </a:pPr>
            <a:r>
              <a:rPr lang="en-US" sz="1800" smtClean="0"/>
              <a:t>references</a:t>
            </a:r>
            <a:endParaRPr lang="en-US" sz="1800" smtClean="0"/>
          </a:p>
          <a:p>
            <a:pPr marL="457200" indent="-457200" eaLnBrk="1" hangingPunct="1">
              <a:buFontTx/>
              <a:buAutoNum type="arabicPeriod"/>
            </a:pPr>
            <a:r>
              <a:rPr lang="en-US" sz="2000" smtClean="0"/>
              <a:t>!! Call friends </a:t>
            </a:r>
            <a:r>
              <a:rPr lang="en-US" sz="2000" b="1" smtClean="0">
                <a:solidFill>
                  <a:schemeClr val="tx1"/>
                </a:solidFill>
              </a:rPr>
              <a:t>who know a lot </a:t>
            </a:r>
            <a:r>
              <a:rPr lang="en-US" sz="2000" smtClean="0"/>
              <a:t>about </a:t>
            </a:r>
            <a:r>
              <a:rPr lang="en-US" sz="2000" smtClean="0"/>
              <a:t>plumbers</a:t>
            </a:r>
          </a:p>
          <a:p>
            <a:pPr marL="457200" indent="-457200" eaLnBrk="1" hangingPunct="1">
              <a:buNone/>
            </a:pPr>
            <a:r>
              <a:rPr lang="en-US" sz="2000" smtClean="0"/>
              <a:t> </a:t>
            </a:r>
            <a:r>
              <a:rPr lang="en-US" sz="2000" smtClean="0"/>
              <a:t>(</a:t>
            </a:r>
            <a:r>
              <a:rPr lang="en-US" sz="2000" b="1" smtClean="0">
                <a:solidFill>
                  <a:schemeClr val="tx1"/>
                </a:solidFill>
              </a:rPr>
              <a:t>important </a:t>
            </a:r>
            <a:r>
              <a:rPr lang="en-US" sz="2000" smtClean="0"/>
              <a:t>friends) and ask them for plumber references</a:t>
            </a:r>
          </a:p>
          <a:p>
            <a:pPr marL="838200" lvl="1" indent="-381000" eaLnBrk="1" hangingPunct="1">
              <a:buFontTx/>
              <a:buChar char="•"/>
            </a:pPr>
            <a:r>
              <a:rPr lang="en-US" sz="1800" smtClean="0"/>
              <a:t>Then choose plumbers who have the most references </a:t>
            </a:r>
            <a:endParaRPr lang="en-US" sz="1800" smtClean="0"/>
          </a:p>
          <a:p>
            <a:pPr marL="838200" lvl="1" indent="-381000" eaLnBrk="1" hangingPunct="1">
              <a:buNone/>
            </a:pPr>
            <a:r>
              <a:rPr lang="en-US" sz="1800" smtClean="0"/>
              <a:t>from</a:t>
            </a:r>
            <a:r>
              <a:rPr lang="en-US" sz="1800" b="1" smtClean="0">
                <a:solidFill>
                  <a:schemeClr val="tx1"/>
                </a:solidFill>
              </a:rPr>
              <a:t> </a:t>
            </a:r>
            <a:r>
              <a:rPr lang="en-US" sz="1800" b="1" smtClean="0">
                <a:solidFill>
                  <a:schemeClr val="tx1"/>
                </a:solidFill>
              </a:rPr>
              <a:t>important </a:t>
            </a:r>
            <a:r>
              <a:rPr lang="en-US" sz="1800" smtClean="0"/>
              <a:t>people.</a:t>
            </a:r>
          </a:p>
          <a:p>
            <a:pPr marL="457200" indent="-457200" eaLnBrk="1" hangingPunct="1"/>
            <a:r>
              <a:rPr lang="en-US" sz="2000" smtClean="0"/>
              <a:t>Technique 1 was used before Google.</a:t>
            </a:r>
          </a:p>
          <a:p>
            <a:pPr marL="457200" indent="-457200" eaLnBrk="1" hangingPunct="1"/>
            <a:r>
              <a:rPr lang="en-US" sz="2000" smtClean="0"/>
              <a:t>Google introduced technique 2 to search engines</a:t>
            </a:r>
          </a:p>
          <a:p>
            <a:pPr marL="457200" indent="-457200" eaLnBrk="1" hangingPunct="1"/>
            <a:r>
              <a:rPr lang="en-US" sz="2000" smtClean="0"/>
              <a:t>Google also introduced technique 3</a:t>
            </a:r>
          </a:p>
          <a:p>
            <a:pPr marL="457200" indent="-457200" eaLnBrk="1" hangingPunct="1"/>
            <a:r>
              <a:rPr lang="en-US" sz="2000" smtClean="0"/>
              <a:t>Techniques 2, and especially 3, wiped out the competition.</a:t>
            </a:r>
          </a:p>
          <a:p>
            <a:pPr marL="457200" indent="-457200" eaLnBrk="1" hangingPunct="1"/>
            <a:r>
              <a:rPr lang="en-US" sz="2000" smtClean="0"/>
              <a:t>The </a:t>
            </a:r>
            <a:r>
              <a:rPr lang="en-US" sz="2000" b="1" smtClean="0">
                <a:solidFill>
                  <a:schemeClr val="tx1"/>
                </a:solidFill>
              </a:rPr>
              <a:t>big challenge</a:t>
            </a:r>
            <a:r>
              <a:rPr lang="en-US" sz="2000" smtClean="0"/>
              <a:t>: determine which pages are important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29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plumb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737" y="457200"/>
            <a:ext cx="3299263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Data pyramid</a:t>
            </a: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304800" y="4648200"/>
            <a:ext cx="5791200" cy="6858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8A0FA7"/>
                </a:solidFill>
                <a:latin typeface="Arial" pitchFamily="34" charset="0"/>
              </a:rPr>
              <a:t>Data</a:t>
            </a:r>
          </a:p>
        </p:txBody>
      </p:sp>
      <p:sp>
        <p:nvSpPr>
          <p:cNvPr id="368644" name="Rectangle 4"/>
          <p:cNvSpPr>
            <a:spLocks noChangeArrowheads="1"/>
          </p:cNvSpPr>
          <p:nvPr/>
        </p:nvSpPr>
        <p:spPr bwMode="auto">
          <a:xfrm>
            <a:off x="882650" y="3962400"/>
            <a:ext cx="4633913" cy="685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8A0FA7"/>
                </a:solidFill>
                <a:latin typeface="Arial" pitchFamily="34" charset="0"/>
              </a:rPr>
              <a:t>Information</a:t>
            </a:r>
            <a:endParaRPr lang="en-US" sz="3200">
              <a:latin typeface="Arial" pitchFamily="34" charset="0"/>
            </a:endParaRPr>
          </a:p>
        </p:txBody>
      </p:sp>
      <p:sp>
        <p:nvSpPr>
          <p:cNvPr id="368645" name="Rectangle 5"/>
          <p:cNvSpPr>
            <a:spLocks noChangeArrowheads="1"/>
          </p:cNvSpPr>
          <p:nvPr/>
        </p:nvSpPr>
        <p:spPr bwMode="auto">
          <a:xfrm>
            <a:off x="1463675" y="3276600"/>
            <a:ext cx="3473450" cy="685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8A0FA7"/>
                </a:solidFill>
                <a:latin typeface="Arial" pitchFamily="34" charset="0"/>
              </a:rPr>
              <a:t>Knowledge</a:t>
            </a:r>
            <a:endParaRPr lang="en-US" sz="3200">
              <a:latin typeface="Arial" pitchFamily="34" charset="0"/>
            </a:endParaRPr>
          </a:p>
        </p:txBody>
      </p:sp>
      <p:sp>
        <p:nvSpPr>
          <p:cNvPr id="368646" name="Rectangle 6"/>
          <p:cNvSpPr>
            <a:spLocks noChangeArrowheads="1"/>
          </p:cNvSpPr>
          <p:nvPr/>
        </p:nvSpPr>
        <p:spPr bwMode="auto">
          <a:xfrm>
            <a:off x="2038350" y="2590800"/>
            <a:ext cx="2322513" cy="685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8A0FA7"/>
                </a:solidFill>
                <a:latin typeface="Arial" pitchFamily="34" charset="0"/>
              </a:rPr>
              <a:t>Wisdom</a:t>
            </a:r>
            <a:endParaRPr lang="en-US" sz="3200">
              <a:latin typeface="Arial" pitchFamily="34" charset="0"/>
            </a:endParaRPr>
          </a:p>
        </p:txBody>
      </p:sp>
      <p:sp>
        <p:nvSpPr>
          <p:cNvPr id="368647" name="Text Box 7"/>
          <p:cNvSpPr txBox="1">
            <a:spLocks noChangeArrowheads="1"/>
          </p:cNvSpPr>
          <p:nvPr/>
        </p:nvSpPr>
        <p:spPr bwMode="auto">
          <a:xfrm>
            <a:off x="6170613" y="4038600"/>
            <a:ext cx="203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i="1"/>
              <a:t>Data + context</a:t>
            </a:r>
          </a:p>
        </p:txBody>
      </p:sp>
      <p:sp>
        <p:nvSpPr>
          <p:cNvPr id="368648" name="Text Box 8"/>
          <p:cNvSpPr txBox="1">
            <a:spLocks noChangeArrowheads="1"/>
          </p:cNvSpPr>
          <p:nvPr/>
        </p:nvSpPr>
        <p:spPr bwMode="auto">
          <a:xfrm>
            <a:off x="5516563" y="3390900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i="1"/>
              <a:t>Information +  rules</a:t>
            </a:r>
          </a:p>
        </p:txBody>
      </p:sp>
      <p:sp>
        <p:nvSpPr>
          <p:cNvPr id="368649" name="Text Box 9"/>
          <p:cNvSpPr txBox="1">
            <a:spLocks noChangeArrowheads="1"/>
          </p:cNvSpPr>
          <p:nvPr/>
        </p:nvSpPr>
        <p:spPr bwMode="auto">
          <a:xfrm>
            <a:off x="4970463" y="2743200"/>
            <a:ext cx="3230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i="1"/>
              <a:t>Knowledge + experience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 animBg="1" autoUpdateAnimBg="0"/>
      <p:bldP spid="368644" grpId="0" animBg="1" autoUpdateAnimBg="0"/>
      <p:bldP spid="368645" grpId="0" animBg="1" autoUpdateAnimBg="0"/>
      <p:bldP spid="368646" grpId="0" animBg="1" autoUpdateAnimBg="0"/>
      <p:bldP spid="368647" grpId="0" autoUpdateAnimBg="0"/>
      <p:bldP spid="368648" grpId="0" autoUpdateAnimBg="0"/>
      <p:bldP spid="36864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this mean for pages?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54163"/>
            <a:ext cx="8610600" cy="4525962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Most search engines look for pages containing the word "plumber"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Google searches for pages that are linked to by pages containing "plumber".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sz="2800" smtClean="0">
                <a:solidFill>
                  <a:schemeClr val="tx1"/>
                </a:solidFill>
              </a:rPr>
              <a:t>Google searches for pages that are linked to by important pages containing "plumber".</a:t>
            </a:r>
          </a:p>
          <a:p>
            <a:pPr marL="457200" indent="-457200" eaLnBrk="1" hangingPunct="1"/>
            <a:r>
              <a:rPr lang="en-US" sz="2800" b="1" smtClean="0">
                <a:solidFill>
                  <a:schemeClr val="tx1"/>
                </a:solidFill>
              </a:rPr>
              <a:t>A web page is important if </a:t>
            </a:r>
            <a:endParaRPr lang="en-US" sz="2800" b="1" smtClean="0">
              <a:solidFill>
                <a:schemeClr val="tx1"/>
              </a:solidFill>
            </a:endParaRPr>
          </a:p>
          <a:p>
            <a:pPr marL="457200" indent="-457200" eaLnBrk="1" hangingPunct="1">
              <a:buNone/>
            </a:pPr>
            <a:r>
              <a:rPr lang="en-US" sz="2800" b="1" smtClean="0">
                <a:solidFill>
                  <a:schemeClr val="tx1"/>
                </a:solidFill>
              </a:rPr>
              <a:t>many </a:t>
            </a:r>
            <a:r>
              <a:rPr lang="en-US" sz="2800" b="1" smtClean="0">
                <a:solidFill>
                  <a:schemeClr val="tx1"/>
                </a:solidFill>
              </a:rPr>
              <a:t>important pages link  to it.</a:t>
            </a:r>
          </a:p>
          <a:p>
            <a:pPr marL="838200" lvl="1" indent="-381000" eaLnBrk="1" hangingPunct="1"/>
            <a:r>
              <a:rPr lang="en-US" sz="2400" smtClean="0">
                <a:solidFill>
                  <a:schemeClr val="tx1"/>
                </a:solidFill>
              </a:rPr>
              <a:t>This is a recursive equation.  </a:t>
            </a:r>
          </a:p>
          <a:p>
            <a:pPr marL="838200" lvl="1" indent="-381000" eaLnBrk="1" hangingPunct="1"/>
            <a:r>
              <a:rPr lang="en-US" sz="2400" smtClean="0">
                <a:solidFill>
                  <a:schemeClr val="tx1"/>
                </a:solidFill>
              </a:rPr>
              <a:t>Google solves it by imagining a </a:t>
            </a:r>
            <a:r>
              <a:rPr lang="en-US" sz="2400" b="1" smtClean="0">
                <a:solidFill>
                  <a:schemeClr val="tx1"/>
                </a:solidFill>
              </a:rPr>
              <a:t>web walker</a:t>
            </a:r>
            <a:r>
              <a:rPr lang="en-US" sz="240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30</a:t>
            </a:fld>
            <a:r>
              <a:rPr lang="en-US" smtClean="0"/>
              <a:t>/50</a:t>
            </a:r>
            <a:endParaRPr lang="en-US"/>
          </a:p>
        </p:txBody>
      </p:sp>
      <p:pic>
        <p:nvPicPr>
          <p:cNvPr id="5" name="Picture 4" descr="plumb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275" y="3882609"/>
            <a:ext cx="2143125" cy="2213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Web Walker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From page p, the </a:t>
            </a:r>
            <a:r>
              <a:rPr lang="en-US" sz="2800" b="1" smtClean="0">
                <a:solidFill>
                  <a:schemeClr val="tx1"/>
                </a:solidFill>
              </a:rPr>
              <a:t>walker</a:t>
            </a:r>
            <a:r>
              <a:rPr lang="en-US" sz="2800" smtClean="0"/>
              <a:t> follows a random link in p</a:t>
            </a:r>
          </a:p>
          <a:p>
            <a:pPr lvl="1" eaLnBrk="1" hangingPunct="1"/>
            <a:r>
              <a:rPr lang="en-US" sz="2400" smtClean="0"/>
              <a:t>Note that all links in p have equal weight</a:t>
            </a:r>
          </a:p>
          <a:p>
            <a:pPr eaLnBrk="1" hangingPunct="1"/>
            <a:r>
              <a:rPr lang="en-US" sz="2800" smtClean="0"/>
              <a:t>The walker walks for a very, very, </a:t>
            </a:r>
            <a:r>
              <a:rPr lang="en-US" sz="2800" b="1" smtClean="0">
                <a:solidFill>
                  <a:schemeClr val="tx1"/>
                </a:solidFill>
              </a:rPr>
              <a:t>long</a:t>
            </a:r>
            <a:r>
              <a:rPr lang="en-US" sz="2800" smtClean="0"/>
              <a:t> time.</a:t>
            </a:r>
          </a:p>
          <a:p>
            <a:pPr eaLnBrk="1" hangingPunct="1"/>
            <a:r>
              <a:rPr lang="en-US" sz="2800" smtClean="0"/>
              <a:t>A </a:t>
            </a:r>
            <a:r>
              <a:rPr lang="en-US" sz="2800" b="1" smtClean="0">
                <a:solidFill>
                  <a:schemeClr val="tx1"/>
                </a:solidFill>
              </a:rPr>
              <a:t>residence vector </a:t>
            </a:r>
            <a:r>
              <a:rPr lang="en-US" sz="2800" smtClean="0"/>
              <a:t>[ y a m] describes the percentage of time that the walker spends on each page</a:t>
            </a:r>
          </a:p>
          <a:p>
            <a:pPr eaLnBrk="1" hangingPunct="1"/>
            <a:r>
              <a:rPr lang="en-US" sz="2800" smtClean="0"/>
              <a:t>In </a:t>
            </a:r>
            <a:r>
              <a:rPr lang="en-US" sz="2800" b="1" smtClean="0">
                <a:solidFill>
                  <a:schemeClr val="tx1"/>
                </a:solidFill>
              </a:rPr>
              <a:t>steady state</a:t>
            </a:r>
            <a:r>
              <a:rPr lang="en-US" sz="2800" smtClean="0"/>
              <a:t>, the residence vector will be (1</a:t>
            </a:r>
            <a:r>
              <a:rPr lang="en-US" sz="2800" baseline="30000" smtClean="0"/>
              <a:t>st</a:t>
            </a:r>
            <a:r>
              <a:rPr lang="en-US" sz="2800" smtClean="0"/>
              <a:t> draft of) the </a:t>
            </a:r>
            <a:r>
              <a:rPr lang="en-US" sz="2800" i="1" smtClean="0"/>
              <a:t>PageRank</a:t>
            </a:r>
          </a:p>
          <a:p>
            <a:pPr eaLnBrk="1" hangingPunct="1"/>
            <a:r>
              <a:rPr lang="en-US" sz="2800" smtClean="0"/>
              <a:t>Observe: pages with </a:t>
            </a:r>
            <a:r>
              <a:rPr lang="en-US" sz="2800" b="1" smtClean="0">
                <a:solidFill>
                  <a:schemeClr val="tx1"/>
                </a:solidFill>
              </a:rPr>
              <a:t>many in-links </a:t>
            </a:r>
            <a:r>
              <a:rPr lang="en-US" sz="2800" smtClean="0"/>
              <a:t>are visited often</a:t>
            </a:r>
          </a:p>
          <a:p>
            <a:pPr eaLnBrk="1" hangingPunct="1"/>
            <a:r>
              <a:rPr lang="en-US" sz="2800" smtClean="0"/>
              <a:t>Observe: </a:t>
            </a:r>
            <a:r>
              <a:rPr lang="en-US" sz="2800" b="1" smtClean="0">
                <a:solidFill>
                  <a:schemeClr val="tx1"/>
                </a:solidFill>
              </a:rPr>
              <a:t>important</a:t>
            </a:r>
            <a:r>
              <a:rPr lang="en-US" sz="2800" smtClean="0"/>
              <a:t> pages are visited </a:t>
            </a:r>
            <a:r>
              <a:rPr lang="en-US" sz="2800" b="1" smtClean="0">
                <a:solidFill>
                  <a:schemeClr val="tx1"/>
                </a:solidFill>
              </a:rPr>
              <a:t>most</a:t>
            </a:r>
            <a:r>
              <a:rPr lang="en-US" sz="2800" smtClean="0"/>
              <a:t> often</a:t>
            </a:r>
          </a:p>
          <a:p>
            <a:pPr eaLnBrk="1" hangingPunct="1"/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31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Stochastic Transition Matrix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305800" cy="2667000"/>
          </a:xfrm>
        </p:spPr>
        <p:txBody>
          <a:bodyPr/>
          <a:lstStyle/>
          <a:p>
            <a:pPr eaLnBrk="1" hangingPunct="1"/>
            <a:r>
              <a:rPr lang="en-US" sz="2400" smtClean="0"/>
              <a:t>To describe the page walker's moves, we use a stochastic </a:t>
            </a:r>
            <a:r>
              <a:rPr lang="en-US" sz="2400" b="1" i="1" smtClean="0">
                <a:solidFill>
                  <a:schemeClr val="tx1"/>
                </a:solidFill>
              </a:rPr>
              <a:t>transition matrix</a:t>
            </a:r>
            <a:r>
              <a:rPr lang="en-US" sz="2400" smtClean="0"/>
              <a:t>.</a:t>
            </a:r>
          </a:p>
          <a:p>
            <a:pPr lvl="1" eaLnBrk="1" hangingPunct="1"/>
            <a:r>
              <a:rPr lang="en-US" sz="2000" smtClean="0"/>
              <a:t>Stochastic = each column sums to 1</a:t>
            </a:r>
          </a:p>
          <a:p>
            <a:pPr eaLnBrk="1" hangingPunct="1"/>
            <a:r>
              <a:rPr lang="en-US" sz="2400" smtClean="0"/>
              <a:t>There are 3 web pages:  </a:t>
            </a:r>
            <a:r>
              <a:rPr lang="en-US" sz="2400" smtClean="0">
                <a:solidFill>
                  <a:srgbClr val="FF0000"/>
                </a:solidFill>
              </a:rPr>
              <a:t>Y</a:t>
            </a:r>
            <a:r>
              <a:rPr lang="en-US" sz="2400" smtClean="0"/>
              <a:t>ahoo, </a:t>
            </a:r>
            <a:r>
              <a:rPr lang="en-US" sz="2400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mazon and </a:t>
            </a:r>
            <a:r>
              <a:rPr lang="en-US" sz="2400" smtClean="0">
                <a:solidFill>
                  <a:srgbClr val="FF0000"/>
                </a:solidFill>
              </a:rPr>
              <a:t>M</a:t>
            </a:r>
            <a:r>
              <a:rPr lang="en-US" sz="2400" smtClean="0"/>
              <a:t>icrosoft</a:t>
            </a:r>
          </a:p>
          <a:p>
            <a:pPr eaLnBrk="1" hangingPunct="1"/>
            <a:r>
              <a:rPr lang="en-US" sz="2400" smtClean="0"/>
              <a:t>This matrix means that the </a:t>
            </a:r>
            <a:r>
              <a:rPr lang="en-US" sz="2400" smtClean="0">
                <a:solidFill>
                  <a:srgbClr val="FF0000"/>
                </a:solidFill>
              </a:rPr>
              <a:t>Y</a:t>
            </a:r>
            <a:r>
              <a:rPr lang="en-US" sz="2400" smtClean="0"/>
              <a:t>ahoo page has 2 outlinks, to </a:t>
            </a:r>
            <a:r>
              <a:rPr lang="en-US" sz="2400" smtClean="0">
                <a:solidFill>
                  <a:srgbClr val="FF0000"/>
                </a:solidFill>
              </a:rPr>
              <a:t>Y</a:t>
            </a:r>
            <a:r>
              <a:rPr lang="en-US" sz="2400" smtClean="0"/>
              <a:t>ahoo (a self-link) and to </a:t>
            </a:r>
            <a:r>
              <a:rPr lang="en-US" sz="2400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mazon,  etc.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133600" y="4876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Matrix = </a:t>
            </a:r>
          </a:p>
        </p:txBody>
      </p:sp>
      <p:sp>
        <p:nvSpPr>
          <p:cNvPr id="26629" name="Line 7"/>
          <p:cNvSpPr>
            <a:spLocks noChangeShapeType="1"/>
          </p:cNvSpPr>
          <p:nvPr/>
        </p:nvSpPr>
        <p:spPr bwMode="auto">
          <a:xfrm>
            <a:off x="3581400" y="4419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Line 8"/>
          <p:cNvSpPr>
            <a:spLocks noChangeShapeType="1"/>
          </p:cNvSpPr>
          <p:nvPr/>
        </p:nvSpPr>
        <p:spPr bwMode="auto">
          <a:xfrm>
            <a:off x="3581400" y="6019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3733800" y="4419600"/>
            <a:ext cx="2133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½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0         1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0         ½        0</a:t>
            </a:r>
          </a:p>
        </p:txBody>
      </p:sp>
      <p:sp>
        <p:nvSpPr>
          <p:cNvPr id="26632" name="Line 11"/>
          <p:cNvSpPr>
            <a:spLocks noChangeShapeType="1"/>
          </p:cNvSpPr>
          <p:nvPr/>
        </p:nvSpPr>
        <p:spPr bwMode="auto">
          <a:xfrm>
            <a:off x="3581400" y="4419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3" name="Line 12"/>
          <p:cNvSpPr>
            <a:spLocks noChangeShapeType="1"/>
          </p:cNvSpPr>
          <p:nvPr/>
        </p:nvSpPr>
        <p:spPr bwMode="auto">
          <a:xfrm>
            <a:off x="5791200" y="4419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Line 13"/>
          <p:cNvSpPr>
            <a:spLocks noChangeShapeType="1"/>
          </p:cNvSpPr>
          <p:nvPr/>
        </p:nvSpPr>
        <p:spPr bwMode="auto">
          <a:xfrm>
            <a:off x="5638800" y="6019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Line 14"/>
          <p:cNvSpPr>
            <a:spLocks noChangeShapeType="1"/>
          </p:cNvSpPr>
          <p:nvPr/>
        </p:nvSpPr>
        <p:spPr bwMode="auto">
          <a:xfrm>
            <a:off x="5638800" y="4419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3886200" y="3886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  <a:latin typeface="Arial" charset="0"/>
              </a:rPr>
              <a:t>Y</a:t>
            </a:r>
            <a:r>
              <a:rPr lang="en-US">
                <a:latin typeface="Arial" charset="0"/>
              </a:rPr>
              <a:t>      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A</a:t>
            </a:r>
            <a:r>
              <a:rPr lang="en-US">
                <a:latin typeface="Arial" charset="0"/>
              </a:rPr>
              <a:t>        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M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32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Transition Graph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Each Transition Matrix corresponds to a Transition Graph, e.g.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962400" y="2895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362200" y="4953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715000" y="4876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</a:p>
        </p:txBody>
      </p:sp>
      <p:sp>
        <p:nvSpPr>
          <p:cNvPr id="27655" name="Line 13"/>
          <p:cNvSpPr>
            <a:spLocks noChangeShapeType="1"/>
          </p:cNvSpPr>
          <p:nvPr/>
        </p:nvSpPr>
        <p:spPr bwMode="auto">
          <a:xfrm>
            <a:off x="4114800" y="3048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6" name="Freeform 14"/>
          <p:cNvSpPr>
            <a:spLocks/>
          </p:cNvSpPr>
          <p:nvPr/>
        </p:nvSpPr>
        <p:spPr bwMode="auto">
          <a:xfrm>
            <a:off x="3860800" y="2349500"/>
            <a:ext cx="584200" cy="546100"/>
          </a:xfrm>
          <a:custGeom>
            <a:avLst/>
            <a:gdLst>
              <a:gd name="T0" fmla="*/ 112 w 368"/>
              <a:gd name="T1" fmla="*/ 344 h 344"/>
              <a:gd name="T2" fmla="*/ 16 w 368"/>
              <a:gd name="T3" fmla="*/ 200 h 344"/>
              <a:gd name="T4" fmla="*/ 208 w 368"/>
              <a:gd name="T5" fmla="*/ 8 h 344"/>
              <a:gd name="T6" fmla="*/ 352 w 368"/>
              <a:gd name="T7" fmla="*/ 152 h 344"/>
              <a:gd name="T8" fmla="*/ 304 w 368"/>
              <a:gd name="T9" fmla="*/ 296 h 3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8"/>
              <a:gd name="T16" fmla="*/ 0 h 344"/>
              <a:gd name="T17" fmla="*/ 368 w 368"/>
              <a:gd name="T18" fmla="*/ 344 h 3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8" h="344">
                <a:moveTo>
                  <a:pt x="112" y="344"/>
                </a:moveTo>
                <a:cubicBezTo>
                  <a:pt x="56" y="300"/>
                  <a:pt x="0" y="256"/>
                  <a:pt x="16" y="200"/>
                </a:cubicBezTo>
                <a:cubicBezTo>
                  <a:pt x="32" y="144"/>
                  <a:pt x="152" y="16"/>
                  <a:pt x="208" y="8"/>
                </a:cubicBezTo>
                <a:cubicBezTo>
                  <a:pt x="264" y="0"/>
                  <a:pt x="336" y="104"/>
                  <a:pt x="352" y="152"/>
                </a:cubicBezTo>
                <a:cubicBezTo>
                  <a:pt x="368" y="200"/>
                  <a:pt x="312" y="272"/>
                  <a:pt x="304" y="2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7" name="Text Box 15"/>
          <p:cNvSpPr txBox="1">
            <a:spLocks noChangeArrowheads="1"/>
          </p:cNvSpPr>
          <p:nvPr/>
        </p:nvSpPr>
        <p:spPr bwMode="auto">
          <a:xfrm>
            <a:off x="3657600" y="27114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27658" name="Line 16"/>
          <p:cNvSpPr>
            <a:spLocks noChangeShapeType="1"/>
          </p:cNvSpPr>
          <p:nvPr/>
        </p:nvSpPr>
        <p:spPr bwMode="auto">
          <a:xfrm flipH="1">
            <a:off x="2514600" y="3124200"/>
            <a:ext cx="1371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9" name="Text Box 17"/>
          <p:cNvSpPr txBox="1">
            <a:spLocks noChangeArrowheads="1"/>
          </p:cNvSpPr>
          <p:nvPr/>
        </p:nvSpPr>
        <p:spPr bwMode="auto">
          <a:xfrm>
            <a:off x="3429000" y="30924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27660" name="Line 18"/>
          <p:cNvSpPr>
            <a:spLocks noChangeShapeType="1"/>
          </p:cNvSpPr>
          <p:nvPr/>
        </p:nvSpPr>
        <p:spPr bwMode="auto">
          <a:xfrm flipV="1">
            <a:off x="2743200" y="3276600"/>
            <a:ext cx="1371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1" name="Text Box 19"/>
          <p:cNvSpPr txBox="1">
            <a:spLocks noChangeArrowheads="1"/>
          </p:cNvSpPr>
          <p:nvPr/>
        </p:nvSpPr>
        <p:spPr bwMode="auto">
          <a:xfrm>
            <a:off x="2895600" y="4572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27662" name="Line 20"/>
          <p:cNvSpPr>
            <a:spLocks noChangeShapeType="1"/>
          </p:cNvSpPr>
          <p:nvPr/>
        </p:nvSpPr>
        <p:spPr bwMode="auto">
          <a:xfrm flipV="1">
            <a:off x="2819400" y="5257800"/>
            <a:ext cx="2971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3" name="Text Box 21"/>
          <p:cNvSpPr txBox="1">
            <a:spLocks noChangeArrowheads="1"/>
          </p:cNvSpPr>
          <p:nvPr/>
        </p:nvSpPr>
        <p:spPr bwMode="auto">
          <a:xfrm>
            <a:off x="2743200" y="51816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27664" name="Line 22"/>
          <p:cNvSpPr>
            <a:spLocks noChangeShapeType="1"/>
          </p:cNvSpPr>
          <p:nvPr/>
        </p:nvSpPr>
        <p:spPr bwMode="auto">
          <a:xfrm flipH="1">
            <a:off x="2667000" y="4953000"/>
            <a:ext cx="3048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5" name="Text Box 23"/>
          <p:cNvSpPr txBox="1">
            <a:spLocks noChangeArrowheads="1"/>
          </p:cNvSpPr>
          <p:nvPr/>
        </p:nvSpPr>
        <p:spPr bwMode="auto">
          <a:xfrm>
            <a:off x="5410200" y="4724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33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for Page Rank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For small dimension matrices it is simple to calculate the PageRank using Gaussian Elimination. 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Remember [y,a,m] is the time the walker spends at each site.  Hence it is a probability distribution, y+a+m=1. Hence the walker has reached steady state, 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21336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21336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286000" y="4038600"/>
            <a:ext cx="2133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½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0         1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0         ½        0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21336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43434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41910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41910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59436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59436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59436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65532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64008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64008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096000" y="4038600"/>
            <a:ext cx="381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y</a:t>
            </a:r>
          </a:p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m</a:t>
            </a:r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>
            <a:off x="45720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45720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45720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5181600" y="4038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5029200" y="5638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5029200" y="4038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4724400" y="4038600"/>
            <a:ext cx="381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y</a:t>
            </a:r>
          </a:p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US">
                <a:latin typeface="Arial" charset="0"/>
              </a:rPr>
              <a:t>m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5410200" y="4495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=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34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(CONTINUED...)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Solving such small equations is easy, but in reality the matrix </a:t>
            </a:r>
            <a:r>
              <a:rPr lang="en-US" sz="2800" b="1" smtClean="0">
                <a:solidFill>
                  <a:schemeClr val="tx1"/>
                </a:solidFill>
              </a:rPr>
              <a:t>dimension</a:t>
            </a:r>
            <a:r>
              <a:rPr lang="en-US" sz="2800" smtClean="0"/>
              <a:t> is the number of pages in the </a:t>
            </a:r>
            <a:r>
              <a:rPr lang="en-US" sz="2800" b="1" smtClean="0">
                <a:solidFill>
                  <a:schemeClr val="tx1"/>
                </a:solidFill>
              </a:rPr>
              <a:t>web</a:t>
            </a:r>
            <a:r>
              <a:rPr lang="en-US" sz="2800" smtClean="0"/>
              <a:t>, so it is in the </a:t>
            </a:r>
            <a:r>
              <a:rPr lang="en-US" sz="2800" b="1" smtClean="0">
                <a:solidFill>
                  <a:schemeClr val="tx1"/>
                </a:solidFill>
              </a:rPr>
              <a:t>billions</a:t>
            </a:r>
            <a:r>
              <a:rPr lang="en-US" sz="2800" smtClean="0"/>
              <a:t>.</a:t>
            </a:r>
          </a:p>
          <a:p>
            <a:pPr>
              <a:buFontTx/>
              <a:buChar char="•"/>
            </a:pPr>
            <a:r>
              <a:rPr lang="en-US" sz="2800" smtClean="0"/>
              <a:t>We therefore use more sophisticated mathematic heuristical algorithms to solve the equations</a:t>
            </a:r>
          </a:p>
          <a:p>
            <a:pPr>
              <a:buFontTx/>
              <a:buChar char="•"/>
            </a:pPr>
            <a:r>
              <a:rPr lang="en-US" sz="2800" smtClean="0"/>
              <a:t>This solution gives the </a:t>
            </a:r>
            <a:r>
              <a:rPr lang="en-US" sz="2800" b="1" smtClean="0">
                <a:solidFill>
                  <a:schemeClr val="tx1"/>
                </a:solidFill>
              </a:rPr>
              <a:t>PageRank</a:t>
            </a:r>
            <a:r>
              <a:rPr lang="en-US" sz="2800" smtClean="0"/>
              <a:t> of each page on the Web.</a:t>
            </a:r>
          </a:p>
          <a:p>
            <a:pPr>
              <a:buFontTx/>
              <a:buChar char="•"/>
            </a:pPr>
            <a:r>
              <a:rPr lang="en-US" sz="2800" smtClean="0"/>
              <a:t>Does this agree with our intuition about Page Rank?</a:t>
            </a:r>
          </a:p>
          <a:p>
            <a:pPr eaLnBrk="1" hangingPunct="1"/>
            <a:endParaRPr lang="en-US" sz="2800" smtClean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35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special cases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7772400" cy="533400"/>
          </a:xfrm>
        </p:spPr>
        <p:txBody>
          <a:bodyPr/>
          <a:lstStyle/>
          <a:p>
            <a:pPr eaLnBrk="1" hangingPunct="1"/>
            <a:r>
              <a:rPr lang="en-US" sz="2400" smtClean="0"/>
              <a:t>More realistic example called a </a:t>
            </a:r>
            <a:r>
              <a:rPr lang="en-US" sz="2400" b="1" smtClean="0">
                <a:solidFill>
                  <a:schemeClr val="tx1"/>
                </a:solidFill>
              </a:rPr>
              <a:t>spider trap:</a:t>
            </a:r>
            <a:endParaRPr lang="en-US" sz="24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048000" y="2209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 = </a:t>
            </a:r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3581400" y="1752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581400" y="3352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733800" y="1752600"/>
            <a:ext cx="2133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½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0 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0         ½        1</a:t>
            </a: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3581400" y="1752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5943600" y="17526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5791200" y="3352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5791200" y="17526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457200" y="1828800"/>
            <a:ext cx="2514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mtClean="0">
                <a:latin typeface="Arial" charset="0"/>
              </a:rPr>
              <a:t>M </a:t>
            </a:r>
            <a:r>
              <a:rPr lang="en-US">
                <a:latin typeface="Arial" charset="0"/>
              </a:rPr>
              <a:t>represents any set of web pages that does not have a link outside the set.</a:t>
            </a:r>
          </a:p>
        </p:txBody>
      </p:sp>
      <p:sp>
        <p:nvSpPr>
          <p:cNvPr id="33805" name="Text Box 35"/>
          <p:cNvSpPr txBox="1">
            <a:spLocks noChangeArrowheads="1"/>
          </p:cNvSpPr>
          <p:nvPr/>
        </p:nvSpPr>
        <p:spPr bwMode="auto">
          <a:xfrm>
            <a:off x="7378700" y="1524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</a:p>
        </p:txBody>
      </p:sp>
      <p:sp>
        <p:nvSpPr>
          <p:cNvPr id="33806" name="Text Box 36"/>
          <p:cNvSpPr txBox="1">
            <a:spLocks noChangeArrowheads="1"/>
          </p:cNvSpPr>
          <p:nvPr/>
        </p:nvSpPr>
        <p:spPr bwMode="auto">
          <a:xfrm>
            <a:off x="6019800" y="3276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33807" name="Text Box 37"/>
          <p:cNvSpPr txBox="1">
            <a:spLocks noChangeArrowheads="1"/>
          </p:cNvSpPr>
          <p:nvPr/>
        </p:nvSpPr>
        <p:spPr bwMode="auto">
          <a:xfrm>
            <a:off x="8521700" y="3276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</a:p>
        </p:txBody>
      </p:sp>
      <p:sp>
        <p:nvSpPr>
          <p:cNvPr id="33808" name="Freeform 39"/>
          <p:cNvSpPr>
            <a:spLocks/>
          </p:cNvSpPr>
          <p:nvPr/>
        </p:nvSpPr>
        <p:spPr bwMode="auto">
          <a:xfrm>
            <a:off x="7277100" y="1143000"/>
            <a:ext cx="571500" cy="533400"/>
          </a:xfrm>
          <a:custGeom>
            <a:avLst/>
            <a:gdLst>
              <a:gd name="T0" fmla="*/ 112 w 360"/>
              <a:gd name="T1" fmla="*/ 336 h 336"/>
              <a:gd name="T2" fmla="*/ 16 w 360"/>
              <a:gd name="T3" fmla="*/ 144 h 336"/>
              <a:gd name="T4" fmla="*/ 208 w 360"/>
              <a:gd name="T5" fmla="*/ 0 h 336"/>
              <a:gd name="T6" fmla="*/ 352 w 360"/>
              <a:gd name="T7" fmla="*/ 144 h 336"/>
              <a:gd name="T8" fmla="*/ 256 w 360"/>
              <a:gd name="T9" fmla="*/ 288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0"/>
              <a:gd name="T16" fmla="*/ 0 h 336"/>
              <a:gd name="T17" fmla="*/ 360 w 360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0" h="336">
                <a:moveTo>
                  <a:pt x="112" y="336"/>
                </a:moveTo>
                <a:cubicBezTo>
                  <a:pt x="56" y="268"/>
                  <a:pt x="0" y="200"/>
                  <a:pt x="16" y="144"/>
                </a:cubicBezTo>
                <a:cubicBezTo>
                  <a:pt x="32" y="88"/>
                  <a:pt x="152" y="0"/>
                  <a:pt x="208" y="0"/>
                </a:cubicBezTo>
                <a:cubicBezTo>
                  <a:pt x="264" y="0"/>
                  <a:pt x="344" y="96"/>
                  <a:pt x="352" y="144"/>
                </a:cubicBezTo>
                <a:cubicBezTo>
                  <a:pt x="360" y="192"/>
                  <a:pt x="272" y="264"/>
                  <a:pt x="256" y="28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9" name="Line 40"/>
          <p:cNvSpPr>
            <a:spLocks noChangeShapeType="1"/>
          </p:cNvSpPr>
          <p:nvPr/>
        </p:nvSpPr>
        <p:spPr bwMode="auto">
          <a:xfrm flipH="1">
            <a:off x="6159500" y="1752600"/>
            <a:ext cx="1219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0" name="Text Box 41"/>
          <p:cNvSpPr txBox="1">
            <a:spLocks noChangeArrowheads="1"/>
          </p:cNvSpPr>
          <p:nvPr/>
        </p:nvSpPr>
        <p:spPr bwMode="auto">
          <a:xfrm>
            <a:off x="6997700" y="12954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33811" name="Text Box 42"/>
          <p:cNvSpPr txBox="1">
            <a:spLocks noChangeArrowheads="1"/>
          </p:cNvSpPr>
          <p:nvPr/>
        </p:nvSpPr>
        <p:spPr bwMode="auto">
          <a:xfrm>
            <a:off x="6921500" y="17208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33812" name="Line 43"/>
          <p:cNvSpPr>
            <a:spLocks noChangeShapeType="1"/>
          </p:cNvSpPr>
          <p:nvPr/>
        </p:nvSpPr>
        <p:spPr bwMode="auto">
          <a:xfrm flipV="1">
            <a:off x="6311900" y="19050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3" name="Text Box 44"/>
          <p:cNvSpPr txBox="1">
            <a:spLocks noChangeArrowheads="1"/>
          </p:cNvSpPr>
          <p:nvPr/>
        </p:nvSpPr>
        <p:spPr bwMode="auto">
          <a:xfrm>
            <a:off x="6235700" y="30924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33814" name="Line 45"/>
          <p:cNvSpPr>
            <a:spLocks noChangeShapeType="1"/>
          </p:cNvSpPr>
          <p:nvPr/>
        </p:nvSpPr>
        <p:spPr bwMode="auto">
          <a:xfrm>
            <a:off x="6311900" y="35814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5" name="Text Box 46"/>
          <p:cNvSpPr txBox="1">
            <a:spLocks noChangeArrowheads="1"/>
          </p:cNvSpPr>
          <p:nvPr/>
        </p:nvSpPr>
        <p:spPr bwMode="auto">
          <a:xfrm>
            <a:off x="6172200" y="35052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33816" name="Freeform 47"/>
          <p:cNvSpPr>
            <a:spLocks/>
          </p:cNvSpPr>
          <p:nvPr/>
        </p:nvSpPr>
        <p:spPr bwMode="auto">
          <a:xfrm>
            <a:off x="8420100" y="2903538"/>
            <a:ext cx="571500" cy="469900"/>
          </a:xfrm>
          <a:custGeom>
            <a:avLst/>
            <a:gdLst>
              <a:gd name="T0" fmla="*/ 112 w 360"/>
              <a:gd name="T1" fmla="*/ 296 h 296"/>
              <a:gd name="T2" fmla="*/ 16 w 360"/>
              <a:gd name="T3" fmla="*/ 152 h 296"/>
              <a:gd name="T4" fmla="*/ 208 w 360"/>
              <a:gd name="T5" fmla="*/ 8 h 296"/>
              <a:gd name="T6" fmla="*/ 352 w 360"/>
              <a:gd name="T7" fmla="*/ 200 h 296"/>
              <a:gd name="T8" fmla="*/ 256 w 360"/>
              <a:gd name="T9" fmla="*/ 296 h 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0"/>
              <a:gd name="T16" fmla="*/ 0 h 296"/>
              <a:gd name="T17" fmla="*/ 360 w 360"/>
              <a:gd name="T18" fmla="*/ 296 h 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0" h="296">
                <a:moveTo>
                  <a:pt x="112" y="296"/>
                </a:moveTo>
                <a:cubicBezTo>
                  <a:pt x="56" y="248"/>
                  <a:pt x="0" y="200"/>
                  <a:pt x="16" y="152"/>
                </a:cubicBezTo>
                <a:cubicBezTo>
                  <a:pt x="32" y="104"/>
                  <a:pt x="152" y="0"/>
                  <a:pt x="208" y="8"/>
                </a:cubicBezTo>
                <a:cubicBezTo>
                  <a:pt x="264" y="16"/>
                  <a:pt x="344" y="152"/>
                  <a:pt x="352" y="200"/>
                </a:cubicBezTo>
                <a:cubicBezTo>
                  <a:pt x="360" y="248"/>
                  <a:pt x="272" y="280"/>
                  <a:pt x="256" y="2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7" name="Text Box 48"/>
          <p:cNvSpPr txBox="1">
            <a:spLocks noChangeArrowheads="1"/>
          </p:cNvSpPr>
          <p:nvPr/>
        </p:nvSpPr>
        <p:spPr bwMode="auto">
          <a:xfrm>
            <a:off x="8216900" y="29718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304800" y="3657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similar example, called a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dead end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3048000" y="4648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 = </a:t>
            </a: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>
            <a:off x="3581400" y="41910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3581400" y="5791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733800" y="4191000"/>
            <a:ext cx="2133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½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½        0         0</a:t>
            </a:r>
          </a:p>
          <a:p>
            <a:pPr>
              <a:spcBef>
                <a:spcPct val="50000"/>
              </a:spcBef>
            </a:pPr>
            <a:r>
              <a:rPr lang="en-US" sz="2200">
                <a:latin typeface="Arial" charset="0"/>
              </a:rPr>
              <a:t>0         ½        0</a:t>
            </a: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>
            <a:off x="3581400" y="41910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9"/>
          <p:cNvSpPr>
            <a:spLocks noChangeShapeType="1"/>
          </p:cNvSpPr>
          <p:nvPr/>
        </p:nvSpPr>
        <p:spPr bwMode="auto">
          <a:xfrm>
            <a:off x="5791200" y="41910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5638800" y="5791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>
            <a:off x="5638800" y="41910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5638800" y="5791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auto">
          <a:xfrm>
            <a:off x="7315200" y="40068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</a:p>
        </p:txBody>
      </p:sp>
      <p:sp>
        <p:nvSpPr>
          <p:cNvPr id="48" name="Text Box 37"/>
          <p:cNvSpPr txBox="1">
            <a:spLocks noChangeArrowheads="1"/>
          </p:cNvSpPr>
          <p:nvPr/>
        </p:nvSpPr>
        <p:spPr bwMode="auto">
          <a:xfrm>
            <a:off x="5943600" y="57594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8458200" y="57594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</a:p>
        </p:txBody>
      </p:sp>
      <p:sp>
        <p:nvSpPr>
          <p:cNvPr id="50" name="Freeform 39"/>
          <p:cNvSpPr>
            <a:spLocks/>
          </p:cNvSpPr>
          <p:nvPr/>
        </p:nvSpPr>
        <p:spPr bwMode="auto">
          <a:xfrm>
            <a:off x="7213600" y="3625850"/>
            <a:ext cx="571500" cy="533400"/>
          </a:xfrm>
          <a:custGeom>
            <a:avLst/>
            <a:gdLst>
              <a:gd name="T0" fmla="*/ 112 w 360"/>
              <a:gd name="T1" fmla="*/ 336 h 336"/>
              <a:gd name="T2" fmla="*/ 16 w 360"/>
              <a:gd name="T3" fmla="*/ 144 h 336"/>
              <a:gd name="T4" fmla="*/ 208 w 360"/>
              <a:gd name="T5" fmla="*/ 0 h 336"/>
              <a:gd name="T6" fmla="*/ 352 w 360"/>
              <a:gd name="T7" fmla="*/ 144 h 336"/>
              <a:gd name="T8" fmla="*/ 256 w 360"/>
              <a:gd name="T9" fmla="*/ 288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0"/>
              <a:gd name="T16" fmla="*/ 0 h 336"/>
              <a:gd name="T17" fmla="*/ 360 w 360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0" h="336">
                <a:moveTo>
                  <a:pt x="112" y="336"/>
                </a:moveTo>
                <a:cubicBezTo>
                  <a:pt x="56" y="268"/>
                  <a:pt x="0" y="200"/>
                  <a:pt x="16" y="144"/>
                </a:cubicBezTo>
                <a:cubicBezTo>
                  <a:pt x="32" y="88"/>
                  <a:pt x="152" y="0"/>
                  <a:pt x="208" y="0"/>
                </a:cubicBezTo>
                <a:cubicBezTo>
                  <a:pt x="264" y="0"/>
                  <a:pt x="344" y="96"/>
                  <a:pt x="352" y="144"/>
                </a:cubicBezTo>
                <a:cubicBezTo>
                  <a:pt x="360" y="192"/>
                  <a:pt x="272" y="264"/>
                  <a:pt x="256" y="28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40"/>
          <p:cNvSpPr>
            <a:spLocks noChangeShapeType="1"/>
          </p:cNvSpPr>
          <p:nvPr/>
        </p:nvSpPr>
        <p:spPr bwMode="auto">
          <a:xfrm flipH="1">
            <a:off x="6096000" y="4235450"/>
            <a:ext cx="1219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" name="Text Box 41"/>
          <p:cNvSpPr txBox="1">
            <a:spLocks noChangeArrowheads="1"/>
          </p:cNvSpPr>
          <p:nvPr/>
        </p:nvSpPr>
        <p:spPr bwMode="auto">
          <a:xfrm>
            <a:off x="6934200" y="37782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53" name="Text Box 42"/>
          <p:cNvSpPr txBox="1">
            <a:spLocks noChangeArrowheads="1"/>
          </p:cNvSpPr>
          <p:nvPr/>
        </p:nvSpPr>
        <p:spPr bwMode="auto">
          <a:xfrm>
            <a:off x="6858000" y="42037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54" name="Line 43"/>
          <p:cNvSpPr>
            <a:spLocks noChangeShapeType="1"/>
          </p:cNvSpPr>
          <p:nvPr/>
        </p:nvSpPr>
        <p:spPr bwMode="auto">
          <a:xfrm flipV="1">
            <a:off x="6248400" y="438785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5" name="Text Box 44"/>
          <p:cNvSpPr txBox="1">
            <a:spLocks noChangeArrowheads="1"/>
          </p:cNvSpPr>
          <p:nvPr/>
        </p:nvSpPr>
        <p:spPr bwMode="auto">
          <a:xfrm>
            <a:off x="6172200" y="55753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56" name="Line 45"/>
          <p:cNvSpPr>
            <a:spLocks noChangeShapeType="1"/>
          </p:cNvSpPr>
          <p:nvPr/>
        </p:nvSpPr>
        <p:spPr bwMode="auto">
          <a:xfrm>
            <a:off x="6248400" y="606425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" name="Text Box 46"/>
          <p:cNvSpPr txBox="1">
            <a:spLocks noChangeArrowheads="1"/>
          </p:cNvSpPr>
          <p:nvPr/>
        </p:nvSpPr>
        <p:spPr bwMode="auto">
          <a:xfrm>
            <a:off x="6172200" y="59880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1/2</a:t>
            </a:r>
          </a:p>
        </p:txBody>
      </p:sp>
      <p:sp>
        <p:nvSpPr>
          <p:cNvPr id="58" name="Rectangle 49"/>
          <p:cNvSpPr>
            <a:spLocks noChangeArrowheads="1"/>
          </p:cNvSpPr>
          <p:nvPr/>
        </p:nvSpPr>
        <p:spPr bwMode="auto">
          <a:xfrm>
            <a:off x="457200" y="4495800"/>
            <a:ext cx="251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mtClean="0">
                <a:latin typeface="Arial" charset="0"/>
              </a:rPr>
              <a:t>M </a:t>
            </a:r>
            <a:r>
              <a:rPr lang="en-US">
                <a:latin typeface="Arial" charset="0"/>
              </a:rPr>
              <a:t>represents any set of web pages that does not have out-links.</a:t>
            </a: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36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0" y="2057400"/>
            <a:ext cx="4724400" cy="522288"/>
          </a:xfrm>
        </p:spPr>
        <p:txBody>
          <a:bodyPr>
            <a:noAutofit/>
          </a:bodyPr>
          <a:lstStyle/>
          <a:p>
            <a:pPr algn="ctr"/>
            <a:r>
              <a:rPr lang="en-US" sz="3600" smtClean="0"/>
              <a:t>WEB USAGE MINING</a:t>
            </a:r>
            <a:endParaRPr lang="en-US" sz="360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37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Web Usage Mining</a:t>
            </a:r>
            <a:endParaRPr lang="en-AU" smtClean="0">
              <a:solidFill>
                <a:schemeClr val="tx1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Web Log Mining</a:t>
            </a:r>
          </a:p>
          <a:p>
            <a:pPr lvl="1"/>
            <a:r>
              <a:rPr lang="en-AU" smtClean="0"/>
              <a:t>Pre-processing</a:t>
            </a:r>
          </a:p>
          <a:p>
            <a:pPr lvl="1"/>
            <a:r>
              <a:rPr lang="en-AU" smtClean="0"/>
              <a:t>Pattern mining</a:t>
            </a:r>
          </a:p>
          <a:p>
            <a:pPr lvl="1"/>
            <a:r>
              <a:rPr lang="en-AU" smtClean="0"/>
              <a:t>Pattern analysis</a:t>
            </a:r>
          </a:p>
          <a:p>
            <a:endParaRPr lang="en-A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8DF1B5-ED7E-42C4-9C1E-4DC8A441F932}" type="slidenum">
              <a:rPr lang="en-AU" smtClean="0"/>
              <a:pPr/>
              <a:t>38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Web Usage Mining - Applications</a:t>
            </a:r>
            <a:endParaRPr lang="en-AU" smtClean="0">
              <a:solidFill>
                <a:schemeClr val="tx1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Target potential customers for e-commerce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Enhance the quality and delivery of Internet information services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Improve web server performance (Load Balancing)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Identify potential prime advertisement locations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Facilitates personalization/adaptive sites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Improve site design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Fraud/intrusion detection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Predict user’s actions (allows pre-fetching)</a:t>
            </a:r>
          </a:p>
          <a:p>
            <a:endParaRPr lang="en-AU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AAD160-F8BC-4057-AF54-963B8D50F862}" type="slidenum">
              <a:rPr lang="en-AU" smtClean="0"/>
              <a:pPr/>
              <a:t>39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MINING THE WEB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Web is an information source for: </a:t>
            </a:r>
          </a:p>
          <a:p>
            <a:pPr lvl="1" eaLnBrk="1" hangingPunct="1"/>
            <a:r>
              <a:rPr lang="en-GB" smtClean="0"/>
              <a:t>Information services</a:t>
            </a:r>
          </a:p>
          <a:p>
            <a:pPr lvl="2" eaLnBrk="1" hangingPunct="1"/>
            <a:r>
              <a:rPr lang="en-GB" smtClean="0"/>
              <a:t>news, advertisements, consumer information, financial management, education, government, e-commerce, etc.</a:t>
            </a:r>
          </a:p>
          <a:p>
            <a:pPr lvl="1" eaLnBrk="1" hangingPunct="1"/>
            <a:r>
              <a:rPr lang="en-US" smtClean="0"/>
              <a:t>Hyper-link information</a:t>
            </a:r>
          </a:p>
          <a:p>
            <a:pPr lvl="1" eaLnBrk="1" hangingPunct="1"/>
            <a:r>
              <a:rPr lang="en-US" smtClean="0"/>
              <a:t>User Behaviors (Access and usage information)</a:t>
            </a:r>
          </a:p>
          <a:p>
            <a:pPr lvl="1" eaLnBrk="1" hangingPunct="1"/>
            <a:r>
              <a:rPr lang="en-US" smtClean="0"/>
              <a:t>Web Site contents and Organization</a:t>
            </a:r>
          </a:p>
          <a:p>
            <a:pPr lvl="1" eaLnBrk="1" hangingPunct="1"/>
            <a:r>
              <a:rPr lang="en-US" smtClean="0"/>
              <a:t>Social media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4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WUM- Outcome</a:t>
            </a:r>
            <a:endParaRPr lang="en-AU" smtClean="0">
              <a:solidFill>
                <a:schemeClr val="tx1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Association rules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	– Find pages that are often viewed together</a:t>
            </a:r>
          </a:p>
          <a:p>
            <a:r>
              <a:rPr lang="en-US" sz="2800" smtClean="0"/>
              <a:t>Clustering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	– Cluster users based on browsing patterns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	– Cluster pages based on content</a:t>
            </a:r>
          </a:p>
          <a:p>
            <a:r>
              <a:rPr lang="en-US" sz="2800" smtClean="0"/>
              <a:t>Classification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	– Relate user attributes to patterns</a:t>
            </a:r>
          </a:p>
          <a:p>
            <a:endParaRPr lang="en-AU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DC7AC4-6EA1-4651-8148-0DECD45FD9C3}" type="slidenum">
              <a:rPr lang="en-AU" smtClean="0"/>
              <a:pPr/>
              <a:t>40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WUM- Phases</a:t>
            </a:r>
            <a:endParaRPr lang="en-AU" smtClean="0">
              <a:solidFill>
                <a:schemeClr val="tx1"/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smtClean="0">
                <a:solidFill>
                  <a:schemeClr val="tx1"/>
                </a:solidFill>
                <a:latin typeface="Arial" pitchFamily="34" charset="0"/>
              </a:rPr>
              <a:t>Three distinctive phases:</a:t>
            </a:r>
          </a:p>
          <a:p>
            <a:pPr lvl="1"/>
            <a:r>
              <a:rPr lang="en-US" sz="3600" smtClean="0">
                <a:solidFill>
                  <a:schemeClr val="tx1"/>
                </a:solidFill>
                <a:latin typeface="Arial" pitchFamily="34" charset="0"/>
              </a:rPr>
              <a:t>preprocessing,</a:t>
            </a:r>
          </a:p>
          <a:p>
            <a:pPr lvl="1"/>
            <a:r>
              <a:rPr lang="en-US" sz="3600" smtClean="0">
                <a:solidFill>
                  <a:schemeClr val="tx1"/>
                </a:solidFill>
                <a:latin typeface="Arial" pitchFamily="34" charset="0"/>
              </a:rPr>
              <a:t>pattern discovery </a:t>
            </a:r>
          </a:p>
          <a:p>
            <a:pPr lvl="1"/>
            <a:r>
              <a:rPr lang="en-US" sz="3600" smtClean="0">
                <a:solidFill>
                  <a:schemeClr val="tx1"/>
                </a:solidFill>
                <a:latin typeface="Arial" pitchFamily="34" charset="0"/>
              </a:rPr>
              <a:t>pattern analysis</a:t>
            </a:r>
          </a:p>
          <a:p>
            <a:endParaRPr lang="en-AU" smtClean="0">
              <a:solidFill>
                <a:schemeClr val="tx1"/>
              </a:solidFill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CB77C2-9277-4979-913A-FBB75BE9079F}" type="slidenum">
              <a:rPr lang="en-AU" smtClean="0"/>
              <a:pPr/>
              <a:t>41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1: </a:t>
            </a:r>
            <a:r>
              <a:rPr lang="en-AU" b="1" smtClean="0"/>
              <a:t> </a:t>
            </a:r>
            <a:r>
              <a:rPr lang="en-AU" smtClean="0"/>
              <a:t>Pre-processing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</a:rPr>
              <a:t>Converts the raw data into the data abstraction necessary for the further applying the data mining algorithm</a:t>
            </a:r>
          </a:p>
          <a:p>
            <a:pPr lvl="1"/>
            <a:r>
              <a:rPr lang="en-US" smtClean="0">
                <a:latin typeface="Arial" pitchFamily="34" charset="0"/>
              </a:rPr>
              <a:t>Mapping the log data into </a:t>
            </a:r>
            <a:r>
              <a:rPr lang="en-US" smtClean="0">
                <a:solidFill>
                  <a:srgbClr val="CC6600"/>
                </a:solidFill>
                <a:latin typeface="Arial" pitchFamily="34" charset="0"/>
              </a:rPr>
              <a:t>relational tables</a:t>
            </a:r>
            <a:r>
              <a:rPr lang="en-US" smtClean="0">
                <a:latin typeface="Arial" pitchFamily="34" charset="0"/>
              </a:rPr>
              <a:t> before an adapted data mining technique is performed.</a:t>
            </a:r>
          </a:p>
          <a:p>
            <a:pPr lvl="1"/>
            <a:r>
              <a:rPr lang="en-US" smtClean="0">
                <a:solidFill>
                  <a:srgbClr val="CC6600"/>
                </a:solidFill>
                <a:latin typeface="Arial" pitchFamily="34" charset="0"/>
              </a:rPr>
              <a:t>Using the log data directly</a:t>
            </a:r>
            <a:r>
              <a:rPr lang="en-US" smtClean="0">
                <a:latin typeface="Arial" pitchFamily="34" charset="0"/>
              </a:rPr>
              <a:t> by utilizing special pre-processing techniques.</a:t>
            </a:r>
          </a:p>
          <a:p>
            <a:endParaRPr lang="en-AU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4800B9-A483-4CFB-891E-C6696822FCEB}" type="slidenum">
              <a:rPr lang="en-AU" smtClean="0"/>
              <a:pPr/>
              <a:t>42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2: Pattern Discovery</a:t>
            </a:r>
            <a:endParaRPr lang="en-AU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Pattern Discovery uses techniques such as  statistical analysis, association rules, clustering, classification, sequential pattern, dependency Modeling.</a:t>
            </a:r>
          </a:p>
          <a:p>
            <a:endParaRPr lang="en-A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5DED7E-CC0C-48CA-AC87-EA8FB399EADD}" type="slidenum">
              <a:rPr lang="en-AU" smtClean="0"/>
              <a:pPr/>
              <a:t>43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3: Pattern Analysis</a:t>
            </a:r>
            <a:r>
              <a:rPr lang="en-US" sz="4000" smtClean="0"/>
              <a:t> </a:t>
            </a:r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lnSpc>
                <a:spcPct val="125000"/>
              </a:lnSpc>
              <a:defRPr/>
            </a:pPr>
            <a:r>
              <a:rPr lang="en-US" sz="3000" smtClean="0"/>
              <a:t>A process to gain Knowledge about how visitors use Website in order to</a:t>
            </a:r>
          </a:p>
          <a:p>
            <a:pPr marL="914400" lvl="1" indent="-457200">
              <a:lnSpc>
                <a:spcPct val="125000"/>
              </a:lnSpc>
              <a:defRPr/>
            </a:pPr>
            <a:r>
              <a:rPr lang="en-US" sz="2600" b="1" smtClean="0">
                <a:solidFill>
                  <a:schemeClr val="folHlink"/>
                </a:solidFill>
              </a:rPr>
              <a:t>P</a:t>
            </a:r>
            <a:r>
              <a:rPr lang="en-US" sz="2600" smtClean="0">
                <a:solidFill>
                  <a:schemeClr val="folHlink"/>
                </a:solidFill>
              </a:rPr>
              <a:t>revent disorientation</a:t>
            </a:r>
            <a:r>
              <a:rPr lang="en-US" sz="2600" smtClean="0"/>
              <a:t> and help designers to place important information/functions exactly where the  visitors look for and in the way users need it.</a:t>
            </a:r>
          </a:p>
          <a:p>
            <a:pPr marL="914400" lvl="1" indent="-457200">
              <a:lnSpc>
                <a:spcPct val="125000"/>
              </a:lnSpc>
              <a:defRPr/>
            </a:pPr>
            <a:r>
              <a:rPr lang="en-US" sz="2600" b="1" smtClean="0">
                <a:solidFill>
                  <a:schemeClr val="folHlink"/>
                </a:solidFill>
              </a:rPr>
              <a:t>B</a:t>
            </a:r>
            <a:r>
              <a:rPr lang="en-US" sz="2600" smtClean="0">
                <a:solidFill>
                  <a:schemeClr val="folHlink"/>
                </a:solidFill>
              </a:rPr>
              <a:t>uild up adaptive Website server</a:t>
            </a:r>
            <a:r>
              <a:rPr lang="en-US" sz="2600" smtClean="0"/>
              <a:t> </a:t>
            </a:r>
          </a:p>
          <a:p>
            <a:pPr marL="533400" indent="-533400">
              <a:defRPr/>
            </a:pPr>
            <a:endParaRPr lang="en-AU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5E3F1-42A9-495F-ABCD-9D063F5C57A8}" type="slidenum">
              <a:rPr lang="en-AU" smtClean="0"/>
              <a:pPr/>
              <a:t>44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0" y="2057400"/>
            <a:ext cx="4724400" cy="522288"/>
          </a:xfrm>
        </p:spPr>
        <p:txBody>
          <a:bodyPr>
            <a:noAutofit/>
          </a:bodyPr>
          <a:lstStyle/>
          <a:p>
            <a:r>
              <a:rPr lang="en-US" sz="3200" smtClean="0"/>
              <a:t>WEB STRUCTURE MINING</a:t>
            </a:r>
            <a:endParaRPr lang="en-US" sz="320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45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Structure Mining </a:t>
            </a:r>
            <a:endParaRPr lang="en-AU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To </a:t>
            </a:r>
            <a:r>
              <a:rPr lang="en-US" sz="2400" smtClean="0">
                <a:solidFill>
                  <a:schemeClr val="accent1"/>
                </a:solidFill>
              </a:rPr>
              <a:t>discover the link structure </a:t>
            </a:r>
            <a:r>
              <a:rPr lang="en-US" sz="2400" smtClean="0"/>
              <a:t>of the hyperlinks at the inter-document level to generate structural summary about Websites and Web pages.</a:t>
            </a:r>
          </a:p>
          <a:p>
            <a:pPr lvl="1"/>
            <a:r>
              <a:rPr lang="en-US" sz="2400" smtClean="0"/>
              <a:t>Direction 1: based on the hyperlinks, </a:t>
            </a:r>
            <a:r>
              <a:rPr lang="en-US" sz="2400" smtClean="0">
                <a:solidFill>
                  <a:schemeClr val="folHlink"/>
                </a:solidFill>
              </a:rPr>
              <a:t>categorizing the Web pages</a:t>
            </a:r>
            <a:r>
              <a:rPr lang="en-US" sz="2400" smtClean="0"/>
              <a:t> and generated information.</a:t>
            </a:r>
          </a:p>
          <a:p>
            <a:pPr lvl="1"/>
            <a:r>
              <a:rPr lang="en-US" sz="2400" smtClean="0"/>
              <a:t>Direction 2: discovering the </a:t>
            </a:r>
            <a:r>
              <a:rPr lang="en-US" sz="2400" smtClean="0">
                <a:solidFill>
                  <a:schemeClr val="folHlink"/>
                </a:solidFill>
              </a:rPr>
              <a:t>structure of Web document</a:t>
            </a:r>
            <a:r>
              <a:rPr lang="en-US" sz="2400" smtClean="0"/>
              <a:t> itself.</a:t>
            </a:r>
          </a:p>
          <a:p>
            <a:pPr lvl="1"/>
            <a:r>
              <a:rPr lang="en-US" sz="2400" smtClean="0"/>
              <a:t>Direction 3: discovering the nature of the hierarchy or network of hyperlinks in the</a:t>
            </a:r>
            <a:r>
              <a:rPr lang="en-US" sz="2400" smtClean="0">
                <a:solidFill>
                  <a:schemeClr val="folHlink"/>
                </a:solidFill>
              </a:rPr>
              <a:t> Website of a particular domain.</a:t>
            </a:r>
          </a:p>
          <a:p>
            <a:endParaRPr lang="en-AU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E7B5B1-F01D-4159-A065-D6C321A35779}" type="slidenum">
              <a:rPr lang="en-AU" smtClean="0"/>
              <a:pPr/>
              <a:t>46</a:t>
            </a:fld>
            <a:r>
              <a:rPr lang="en-US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WSM - APPLICATIONS</a:t>
            </a:r>
            <a:endParaRPr lang="en-AU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lnSpc>
                <a:spcPct val="120000"/>
              </a:lnSpc>
            </a:pPr>
            <a:r>
              <a:rPr lang="en-US" smtClean="0"/>
              <a:t>Web pages categorization/ranking                                        </a:t>
            </a:r>
          </a:p>
          <a:p>
            <a:pPr marL="533400" indent="-533400">
              <a:lnSpc>
                <a:spcPct val="120000"/>
              </a:lnSpc>
            </a:pPr>
            <a:r>
              <a:rPr lang="en-US" smtClean="0"/>
              <a:t>Communities discovery</a:t>
            </a:r>
          </a:p>
          <a:p>
            <a:pPr marL="533400" indent="-533400">
              <a:lnSpc>
                <a:spcPct val="120000"/>
              </a:lnSpc>
            </a:pPr>
            <a:r>
              <a:rPr lang="en-US" smtClean="0"/>
              <a:t>Schema Discovery in Semi-structured Environment</a:t>
            </a:r>
            <a:endParaRPr lang="en-US" smtClean="0">
              <a:solidFill>
                <a:schemeClr val="tx2"/>
              </a:solidFill>
            </a:endParaRPr>
          </a:p>
          <a:p>
            <a:pPr marL="533400" indent="-533400"/>
            <a:endParaRPr lang="en-AU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08C4A1-CB98-4694-BB50-F531E8BC07BC}" type="slidenum">
              <a:rPr lang="en-AU" smtClean="0"/>
              <a:pPr/>
              <a:t>47</a:t>
            </a:fld>
            <a:r>
              <a:rPr lang="en-AU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Well-known Methods</a:t>
            </a:r>
            <a:endParaRPr lang="en-AU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600" smtClean="0">
                <a:ea typeface="宋体" pitchFamily="2" charset="-122"/>
              </a:rPr>
              <a:t>HITS </a:t>
            </a:r>
            <a:r>
              <a:rPr lang="en-US" altLang="zh-CN" smtClean="0">
                <a:ea typeface="宋体" pitchFamily="2" charset="-122"/>
              </a:rPr>
              <a:t>(Topic distillation)</a:t>
            </a:r>
            <a:endParaRPr lang="en-US" altLang="zh-CN" sz="3600" smtClean="0">
              <a:ea typeface="宋体" pitchFamily="2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1200" smtClean="0">
              <a:ea typeface="宋体" pitchFamily="2" charset="-122"/>
            </a:endParaRPr>
          </a:p>
          <a:p>
            <a:r>
              <a:rPr lang="en-US" altLang="zh-CN" sz="3600" smtClean="0">
                <a:ea typeface="宋体" pitchFamily="2" charset="-122"/>
              </a:rPr>
              <a:t>PageRank </a:t>
            </a:r>
            <a:r>
              <a:rPr lang="en-US" altLang="zh-CN" smtClean="0">
                <a:ea typeface="宋体" pitchFamily="2" charset="-122"/>
              </a:rPr>
              <a:t>(previously covered)</a:t>
            </a:r>
          </a:p>
          <a:p>
            <a:pPr>
              <a:buFont typeface="Wingdings" pitchFamily="2" charset="2"/>
              <a:buNone/>
            </a:pPr>
            <a:endParaRPr lang="en-US" altLang="zh-CN" sz="1200" smtClean="0">
              <a:ea typeface="宋体" pitchFamily="2" charset="-122"/>
            </a:endParaRPr>
          </a:p>
          <a:p>
            <a:r>
              <a:rPr lang="en-US" altLang="zh-CN" sz="3600" smtClean="0">
                <a:ea typeface="宋体" pitchFamily="2" charset="-122"/>
              </a:rPr>
              <a:t>Algorithms in Cyber-community</a:t>
            </a:r>
            <a:endParaRPr lang="en-AU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B4D583-5006-4B68-B19D-C66498C64072}" type="slidenum">
              <a:rPr lang="en-AU" smtClean="0"/>
              <a:pPr/>
              <a:t>48</a:t>
            </a:fld>
            <a:r>
              <a:rPr lang="en-AU" smtClean="0"/>
              <a:t>/50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5344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“From Gauss to Google: Data Analysis in the Digital Age”, Padhraic Smyth, Department of Computer Science, University of California, HICSS Keynote Talk, Jan 2008</a:t>
            </a:r>
          </a:p>
          <a:p>
            <a:pPr>
              <a:spcBef>
                <a:spcPct val="50000"/>
              </a:spcBef>
            </a:pPr>
            <a:r>
              <a:rPr lang="en-US" sz="2400" smtClean="0"/>
              <a:t>“Data Mining - Web Mining”, Dr Heng Tao SHEN, </a:t>
            </a:r>
            <a:r>
              <a:rPr lang="en-AU" sz="2400" smtClean="0"/>
              <a:t>The University of Queensland, Brisbane, Australia </a:t>
            </a:r>
          </a:p>
          <a:p>
            <a:pPr>
              <a:spcBef>
                <a:spcPct val="50000"/>
              </a:spcBef>
            </a:pPr>
            <a:r>
              <a:rPr lang="en-AU" sz="2400" smtClean="0"/>
              <a:t>“Data Mining”, Dr Mohsen Kahani, Computer Engineering Dept, Ferdowsi University of Mashhad, Iran</a:t>
            </a:r>
          </a:p>
          <a:p>
            <a:pPr>
              <a:spcBef>
                <a:spcPct val="50000"/>
              </a:spcBef>
            </a:pPr>
            <a:r>
              <a:rPr lang="en-US" sz="2400" smtClean="0"/>
              <a:t>"Information retrieval on the Internet" by Maier and Price, Department of Computer Science, Penn State University</a:t>
            </a:r>
            <a:endParaRPr lang="en-AU" sz="2400" smtClean="0"/>
          </a:p>
          <a:p>
            <a:pPr eaLnBrk="1" hangingPunct="1">
              <a:lnSpc>
                <a:spcPct val="90000"/>
              </a:lnSpc>
            </a:pP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49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MINING: CHALLENGES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n-US" sz="2400" smtClean="0"/>
              <a:t>Searches for </a:t>
            </a:r>
          </a:p>
          <a:p>
            <a:pPr lvl="1" eaLnBrk="1" hangingPunct="1">
              <a:lnSpc>
                <a:spcPct val="105000"/>
              </a:lnSpc>
            </a:pPr>
            <a:r>
              <a:rPr lang="en-US" sz="2000" smtClean="0"/>
              <a:t>Regularity and dynamics of Web contents</a:t>
            </a:r>
          </a:p>
          <a:p>
            <a:pPr lvl="1" eaLnBrk="1" hangingPunct="1">
              <a:lnSpc>
                <a:spcPct val="105000"/>
              </a:lnSpc>
            </a:pPr>
            <a:r>
              <a:rPr lang="en-US" sz="2000" smtClean="0"/>
              <a:t>Web user access patterns</a:t>
            </a:r>
          </a:p>
          <a:p>
            <a:pPr lvl="1" eaLnBrk="1" hangingPunct="1">
              <a:lnSpc>
                <a:spcPct val="105000"/>
              </a:lnSpc>
            </a:pPr>
            <a:r>
              <a:rPr lang="en-US" sz="2000" smtClean="0"/>
              <a:t>Web structures</a:t>
            </a:r>
          </a:p>
          <a:p>
            <a:pPr eaLnBrk="1" hangingPunct="1">
              <a:lnSpc>
                <a:spcPct val="105000"/>
              </a:lnSpc>
            </a:pPr>
            <a:r>
              <a:rPr lang="en-GB" sz="2400" smtClean="0"/>
              <a:t>Problems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000" smtClean="0"/>
              <a:t>The “abundance” problem (rich data but poor information)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000" smtClean="0"/>
              <a:t>Limited coverage of the Web: hidden Web sources,  majority of data in DBMS</a:t>
            </a:r>
          </a:p>
          <a:p>
            <a:pPr lvl="1" eaLnBrk="1" hangingPunct="1">
              <a:lnSpc>
                <a:spcPct val="105000"/>
              </a:lnSpc>
            </a:pPr>
            <a:r>
              <a:rPr lang="en-US" sz="2000" smtClean="0"/>
              <a:t>Dynamic and semi-structured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000" smtClean="0"/>
              <a:t>Limited on keyword-oriented search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000" smtClean="0"/>
              <a:t>Limited customization to individual users</a:t>
            </a:r>
            <a:endParaRPr lang="en-US" sz="2000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5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 FOR YOUR ATTENTION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  <a:p>
            <a:r>
              <a:rPr lang="en-US" smtClean="0"/>
              <a:t>Comments?</a:t>
            </a:r>
          </a:p>
          <a:p>
            <a:r>
              <a:rPr lang="en-US" smtClean="0"/>
              <a:t>Suggestions?</a:t>
            </a:r>
          </a:p>
          <a:p>
            <a:endParaRPr lang="en-US" smtClean="0"/>
          </a:p>
          <a:p>
            <a:pPr algn="ctr">
              <a:buNone/>
            </a:pPr>
            <a:r>
              <a:rPr lang="en-US" smtClean="0">
                <a:hlinkClick r:id="rId2"/>
              </a:rPr>
              <a:t>www.instructionset.rs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>
                <a:hlinkClick r:id="rId3"/>
              </a:rPr>
              <a:t>zdravko@instructionset.rs</a:t>
            </a:r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50</a:t>
            </a:fld>
            <a:r>
              <a:rPr lang="en-US" smtClean="0"/>
              <a:t>/50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TAXONOMY OF WEB MINING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6</a:t>
            </a:fld>
            <a:r>
              <a:rPr lang="en-US" smtClean="0"/>
              <a:t>/50</a:t>
            </a:r>
            <a:endParaRPr lang="en-US"/>
          </a:p>
        </p:txBody>
      </p:sp>
      <p:grpSp>
        <p:nvGrpSpPr>
          <p:cNvPr id="5" name="Group 26"/>
          <p:cNvGrpSpPr>
            <a:grpSpLocks noGrp="1"/>
          </p:cNvGrpSpPr>
          <p:nvPr>
            <p:ph idx="1"/>
          </p:nvPr>
        </p:nvGrpSpPr>
        <p:grpSpPr bwMode="auto">
          <a:xfrm>
            <a:off x="304800" y="1554163"/>
            <a:ext cx="8686800" cy="4525962"/>
            <a:chOff x="240" y="1353"/>
            <a:chExt cx="5266" cy="246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256" y="1353"/>
              <a:ext cx="1062" cy="38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304" y="1455"/>
              <a:ext cx="803" cy="21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Mining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65" y="2176"/>
              <a:ext cx="931" cy="36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Structure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Mining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2784" y="1737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008" y="1737"/>
              <a:ext cx="177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2784" y="1737"/>
              <a:ext cx="182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595" y="2184"/>
              <a:ext cx="845" cy="36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Content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Mining</a:t>
              </a: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1056" y="2553"/>
              <a:ext cx="38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480" y="2553"/>
              <a:ext cx="432" cy="5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240" y="3097"/>
              <a:ext cx="672" cy="65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tIns="154800" bIns="154800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Page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Content Mining</a:t>
              </a: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113" y="3098"/>
              <a:ext cx="672" cy="65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tIns="118800" bIns="190800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Search Result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Mining</a:t>
              </a: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2333" y="2202"/>
              <a:ext cx="1056" cy="36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Usage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Mining</a:t>
              </a: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4176" y="2553"/>
              <a:ext cx="39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4704" y="2553"/>
              <a:ext cx="412" cy="5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1976" y="3106"/>
              <a:ext cx="720" cy="67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General Access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Pattern Tracking</a:t>
              </a: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2957" y="3123"/>
              <a:ext cx="672" cy="68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lIns="18000" tIns="190800" rIns="18000" bIns="154800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Customized</a:t>
              </a:r>
            </a:p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Usage Tracking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831" y="3148"/>
              <a:ext cx="720" cy="67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Authority &amp; Hub Pages Ranking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786" y="3142"/>
              <a:ext cx="720" cy="68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FF99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lIns="18000" tIns="190800" rIns="18000" bIns="154800">
              <a:spAutoFit/>
            </a:bodyPr>
            <a:lstStyle/>
            <a:p>
              <a:pPr algn="ctr" eaLnBrk="0" hangingPunct="0">
                <a:defRPr/>
              </a:pPr>
              <a:r>
                <a:rPr lang="en-GB" sz="1600" b="1">
                  <a:solidFill>
                    <a:srgbClr val="000099"/>
                  </a:solidFill>
                  <a:latin typeface="Times New Roman" pitchFamily="18" charset="0"/>
                </a:rPr>
                <a:t>Web Community Discovering</a:t>
              </a:r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2832" y="2553"/>
              <a:ext cx="43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2304" y="2553"/>
              <a:ext cx="38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0" y="2057400"/>
            <a:ext cx="4724400" cy="522288"/>
          </a:xfrm>
        </p:spPr>
        <p:txBody>
          <a:bodyPr>
            <a:noAutofit/>
          </a:bodyPr>
          <a:lstStyle/>
          <a:p>
            <a:r>
              <a:rPr lang="en-US" sz="3600" smtClean="0"/>
              <a:t>WEB CONTENT MINING</a:t>
            </a:r>
            <a:endParaRPr lang="en-US" sz="360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7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CONTENT MINING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Charcoal" charset="0"/>
              </a:rPr>
              <a:t>Discovery of useful information from web contents / data / documents</a:t>
            </a:r>
          </a:p>
          <a:p>
            <a:pPr lvl="1" eaLnBrk="1" hangingPunct="1"/>
            <a:r>
              <a:rPr lang="en-US" sz="2400" smtClean="0">
                <a:latin typeface="Charcoal" charset="0"/>
              </a:rPr>
              <a:t>Web data contents: text, image, audio, video,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>
                <a:latin typeface="Charcoal" charset="0"/>
              </a:rPr>
              <a:t>        metadata and hyperlinks.</a:t>
            </a:r>
          </a:p>
          <a:p>
            <a:pPr eaLnBrk="1" hangingPunct="1"/>
            <a:r>
              <a:rPr lang="en-US" sz="2800" b="1" smtClean="0">
                <a:latin typeface="Charcoal" charset="0"/>
              </a:rPr>
              <a:t>Information Retrieval </a:t>
            </a:r>
            <a:r>
              <a:rPr lang="en-US" sz="2800" smtClean="0">
                <a:latin typeface="Charcoal" charset="0"/>
              </a:rPr>
              <a:t>( Structured + Semi-Structured)</a:t>
            </a:r>
          </a:p>
          <a:p>
            <a:pPr lvl="1" eaLnBrk="1" hangingPunct="1"/>
            <a:r>
              <a:rPr lang="en-US" sz="2400" smtClean="0">
                <a:latin typeface="Charcoal" charset="0"/>
              </a:rPr>
              <a:t>Assist / Improve information finding</a:t>
            </a:r>
          </a:p>
          <a:p>
            <a:pPr lvl="1" eaLnBrk="1" hangingPunct="1"/>
            <a:r>
              <a:rPr lang="en-US" sz="2400" smtClean="0">
                <a:latin typeface="Charcoal" charset="0"/>
              </a:rPr>
              <a:t>Filtering Information to users  on user profiles</a:t>
            </a:r>
          </a:p>
          <a:p>
            <a:pPr lvl="1" eaLnBrk="1" hangingPunct="1"/>
            <a:r>
              <a:rPr lang="en-US" sz="2400" smtClean="0">
                <a:latin typeface="Charcoal" charset="0"/>
              </a:rPr>
              <a:t>Information extraction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8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INFORMATION RETRIEVAL</a:t>
            </a:r>
          </a:p>
        </p:txBody>
      </p:sp>
      <p:graphicFrame>
        <p:nvGraphicFramePr>
          <p:cNvPr id="5" name="Group 51"/>
          <p:cNvGraphicFramePr>
            <a:graphicFrameLocks/>
          </p:cNvGraphicFramePr>
          <p:nvPr/>
        </p:nvGraphicFramePr>
        <p:xfrm>
          <a:off x="2971800" y="1600200"/>
          <a:ext cx="5486400" cy="3368993"/>
        </p:xfrm>
        <a:graphic>
          <a:graphicData uri="http://schemas.openxmlformats.org/drawingml/2006/table">
            <a:tbl>
              <a:tblPr/>
              <a:tblGrid>
                <a:gridCol w="1219200"/>
                <a:gridCol w="1981200"/>
                <a:gridCol w="2286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DBMS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6633"/>
                          </a:solidFill>
                          <a:effectLst/>
                          <a:latin typeface="Arial" pitchFamily="34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Target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</a:rPr>
                        <a:t>Structured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Data: rows in tables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</a:rPr>
                        <a:t>Unstructured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Data: documents, media, etc.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Queries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SQL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Keyword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Matching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precise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approximate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Results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unordered (unless specified) list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List ordered by matching priority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4800" y="1600200"/>
            <a:ext cx="243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study of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Unstructured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is called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Information Retrieval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(IR)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Database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refers to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Structured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2665F-DABC-4E7C-B6CC-D9C8019BA5CA}" type="slidenum">
              <a:rPr lang="en-US" smtClean="0"/>
              <a:pPr>
                <a:defRPr/>
              </a:pPr>
              <a:t>9</a:t>
            </a:fld>
            <a:r>
              <a:rPr lang="en-US" smtClean="0"/>
              <a:t>/50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inancial performance presentatio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2297</Words>
  <Application>Microsoft Office PowerPoint</Application>
  <PresentationFormat>On-screen Show (4:3)</PresentationFormat>
  <Paragraphs>455</Paragraphs>
  <Slides>50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Financial performance presentation</vt:lpstr>
      <vt:lpstr>WEB MINING </vt:lpstr>
      <vt:lpstr>What is Web Mining?</vt:lpstr>
      <vt:lpstr>GENERAL Data pyramid</vt:lpstr>
      <vt:lpstr>MINING THE WEB</vt:lpstr>
      <vt:lpstr>WEB MINING: CHALLENGES</vt:lpstr>
      <vt:lpstr>TAXONOMY OF WEB MINING</vt:lpstr>
      <vt:lpstr>WEB CONTENT MINING</vt:lpstr>
      <vt:lpstr>WEB CONTENT MINING</vt:lpstr>
      <vt:lpstr>INFORMATION RETRIEVAL</vt:lpstr>
      <vt:lpstr>INFORMATION RETRIEVAL (II)</vt:lpstr>
      <vt:lpstr>General types of IR systems</vt:lpstr>
      <vt:lpstr>Types of Documents in IR Systems</vt:lpstr>
      <vt:lpstr>Types of tasks in IR systems</vt:lpstr>
      <vt:lpstr>Evaluation</vt:lpstr>
      <vt:lpstr>Notation</vt:lpstr>
      <vt:lpstr>The big picture</vt:lpstr>
      <vt:lpstr>Context</vt:lpstr>
      <vt:lpstr>Search Engine Architecture</vt:lpstr>
      <vt:lpstr>Web Crawler Algorithm</vt:lpstr>
      <vt:lpstr>WCA: Terminating Search</vt:lpstr>
      <vt:lpstr>WCA: Managing the Repository</vt:lpstr>
      <vt:lpstr>WCA: Select Next Page in S?</vt:lpstr>
      <vt:lpstr>Query Processing</vt:lpstr>
      <vt:lpstr>Query Data </vt:lpstr>
      <vt:lpstr>Inverted Indexes</vt:lpstr>
      <vt:lpstr>Mechanics of Query Processing</vt:lpstr>
      <vt:lpstr>Ranking Pages</vt:lpstr>
      <vt:lpstr>PageRank</vt:lpstr>
      <vt:lpstr>PageRank Intuition</vt:lpstr>
      <vt:lpstr>What does this mean for pages?</vt:lpstr>
      <vt:lpstr>The Web Walker</vt:lpstr>
      <vt:lpstr>Stochastic Transition Matrix</vt:lpstr>
      <vt:lpstr>Transition Graph</vt:lpstr>
      <vt:lpstr>Solving for Page Rank</vt:lpstr>
      <vt:lpstr>Solving (CONTINUED...)</vt:lpstr>
      <vt:lpstr>special cases</vt:lpstr>
      <vt:lpstr>WEB USAGE MINING</vt:lpstr>
      <vt:lpstr>Web Usage Mining</vt:lpstr>
      <vt:lpstr>Web Usage Mining - Applications</vt:lpstr>
      <vt:lpstr>WUM- Outcome</vt:lpstr>
      <vt:lpstr>WUM- Phases</vt:lpstr>
      <vt:lpstr>Phase 1:  Pre-processing</vt:lpstr>
      <vt:lpstr>Phase 2: Pattern Discovery</vt:lpstr>
      <vt:lpstr>Phase 3: Pattern Analysis </vt:lpstr>
      <vt:lpstr>WEB STRUCTURE MINING</vt:lpstr>
      <vt:lpstr>Web Structure Mining </vt:lpstr>
      <vt:lpstr>WSM - APPLICATIONS</vt:lpstr>
      <vt:lpstr>Well-known Methods</vt:lpstr>
      <vt:lpstr>referenceS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2009-11-27T19:37:03Z</dcterms:created>
  <dcterms:modified xsi:type="dcterms:W3CDTF">2010-01-24T16:12:39Z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TC101671171033</vt:lpwstr>
  </property>
</Properties>
</file>